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4" r:id="rId2"/>
    <p:sldId id="265" r:id="rId3"/>
    <p:sldId id="300" r:id="rId4"/>
    <p:sldId id="262" r:id="rId5"/>
    <p:sldId id="259" r:id="rId6"/>
    <p:sldId id="260" r:id="rId7"/>
    <p:sldId id="261" r:id="rId8"/>
    <p:sldId id="266" r:id="rId9"/>
    <p:sldId id="302" r:id="rId10"/>
    <p:sldId id="301" r:id="rId11"/>
    <p:sldId id="257" r:id="rId12"/>
    <p:sldId id="269" r:id="rId13"/>
    <p:sldId id="297" r:id="rId14"/>
    <p:sldId id="271" r:id="rId15"/>
    <p:sldId id="273" r:id="rId16"/>
    <p:sldId id="294" r:id="rId17"/>
    <p:sldId id="272" r:id="rId18"/>
    <p:sldId id="275" r:id="rId19"/>
    <p:sldId id="277" r:id="rId20"/>
    <p:sldId id="276" r:id="rId21"/>
    <p:sldId id="278" r:id="rId22"/>
    <p:sldId id="279" r:id="rId23"/>
    <p:sldId id="280" r:id="rId24"/>
    <p:sldId id="303" r:id="rId25"/>
    <p:sldId id="281" r:id="rId26"/>
    <p:sldId id="283" r:id="rId27"/>
    <p:sldId id="284" r:id="rId28"/>
    <p:sldId id="295" r:id="rId29"/>
    <p:sldId id="296" r:id="rId30"/>
    <p:sldId id="285" r:id="rId31"/>
    <p:sldId id="286" r:id="rId32"/>
    <p:sldId id="287" r:id="rId33"/>
    <p:sldId id="289" r:id="rId34"/>
    <p:sldId id="293" r:id="rId35"/>
    <p:sldId id="290" r:id="rId36"/>
    <p:sldId id="291" r:id="rId37"/>
    <p:sldId id="29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975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4EC90-4368-4F3E-BF9A-01BBA87EE851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A4D24-F911-4DEF-B8E4-4743DB241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5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We are now working on </a:t>
            </a:r>
            <a:r>
              <a:rPr lang="en-US" dirty="0" err="1"/>
              <a:t>anwsering</a:t>
            </a:r>
            <a:r>
              <a:rPr lang="en-US" dirty="0"/>
              <a:t> this question using novel statistics and </a:t>
            </a:r>
            <a:r>
              <a:rPr lang="en-US" dirty="0" err="1"/>
              <a:t>comprihensive</a:t>
            </a:r>
            <a:r>
              <a:rPr lang="en-US" dirty="0"/>
              <a:t> databases.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D7C713-D60E-4637-A85C-A29AC4202E7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EBB661-AC88-4E0B-AEF0-25682B1AFD8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155">
              <a:defRPr/>
            </a:pPr>
            <a:r>
              <a:rPr lang="en-US" dirty="0"/>
              <a:t>Requirements for life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 a solar system with a single massive Sun than can serve as a long-lived, stable source of energy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terrestrial planet (non-gaseous)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planet must be the right distance from the sun in order to preserve liquid water at the surface – if it’s too close, the water is burnt off in a runaway greenhouse effect, if it’s too far, the water is permanently frozen in a runaway </a:t>
            </a:r>
            <a:r>
              <a:rPr lang="en-US" dirty="0" err="1"/>
              <a:t>glaciation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solar system must be placed at the right place in the galaxy – not too near dangerous radiation, or to be absorb by their gravity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moon of sufficient mass to stabilize the tilt of the planet’s rotation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near circular orbit to maintain water in its surface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an oxygen-rich atmosphere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sweeper planet to deflect comets, etc.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planetary neighbors must have non-eccentric orbits to avoid </a:t>
            </a:r>
            <a:r>
              <a:rPr lang="en-US" dirty="0" err="1"/>
              <a:t>collitions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Carbon for encoding biological information to allow it to replicate itself. The only element in the periodic table that allows you to encode information is carbon. 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 err="1"/>
              <a:t>Oxigen</a:t>
            </a:r>
            <a:r>
              <a:rPr lang="en-US" dirty="0"/>
              <a:t> to fuel metabolisms and independence of </a:t>
            </a:r>
            <a:r>
              <a:rPr lang="en-US" dirty="0" err="1"/>
              <a:t>organinms</a:t>
            </a:r>
            <a:endParaRPr lang="en-US" dirty="0"/>
          </a:p>
          <a:p>
            <a:pPr indent="-457155">
              <a:defRPr/>
            </a:pPr>
            <a:endParaRPr lang="en-US" dirty="0"/>
          </a:p>
          <a:p>
            <a:pPr indent="-457155">
              <a:defRPr/>
            </a:pPr>
            <a:r>
              <a:rPr lang="en-US" dirty="0"/>
              <a:t>http://winteryknight.wordpress.com/2009/04/02/what-conditions-are-needed-to-create-a-habitable-planet/</a:t>
            </a:r>
          </a:p>
          <a:p>
            <a:pPr indent="-457155">
              <a:defRPr/>
            </a:pPr>
            <a:r>
              <a:rPr lang="en-US" dirty="0"/>
              <a:t>http://www.arn.org/docs/gonzalez/gg_arewealone.htm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DECC22-2AAF-4D04-9F39-64477EC485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310">
              <a:spcBef>
                <a:spcPct val="0"/>
              </a:spcBef>
              <a:defRPr/>
            </a:pPr>
            <a:r>
              <a:rPr lang="en-US" dirty="0"/>
              <a:t>Thank you very much and have a good day!.</a:t>
            </a:r>
            <a:r>
              <a:rPr lang="en-US" baseline="0" dirty="0"/>
              <a:t> And just to clarify, I was being sarcastic with my closing statement.</a:t>
            </a:r>
            <a:endParaRPr lang="en-US" dirty="0"/>
          </a:p>
          <a:p>
            <a:pPr defTabSz="914310">
              <a:spcBef>
                <a:spcPct val="0"/>
              </a:spcBef>
              <a:defRPr/>
            </a:pPr>
            <a:r>
              <a:rPr lang="en-US" dirty="0"/>
              <a:t>I am not </a:t>
            </a:r>
            <a:r>
              <a:rPr lang="en-US" dirty="0" err="1"/>
              <a:t>sayiing</a:t>
            </a:r>
            <a:r>
              <a:rPr lang="en-US" dirty="0"/>
              <a:t> this to scare you but I think we</a:t>
            </a:r>
            <a:r>
              <a:rPr lang="en-US" baseline="0" dirty="0"/>
              <a:t> should be scare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At the speed of light it would take 100.000 years to go across the milky way, and just going to Mars has been one of the greatest </a:t>
            </a:r>
            <a:r>
              <a:rPr lang="en-US" dirty="0" err="1"/>
              <a:t>achivement</a:t>
            </a:r>
            <a:r>
              <a:rPr lang="en-US" dirty="0"/>
              <a:t> of human exploration of our universe. Then what will be the odds that we can move somewhere else after messing up this planet?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750" indent="-263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000" indent="-2110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000" indent="-2110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8999" indent="-2110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0999" indent="-211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000" indent="-211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000" indent="-211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000" indent="-211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8DF109-F493-4CD3-8D8E-021EFAEC696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BBAACA6F-936B-4C53-A748-35B3B98B588E}" type="slidenum">
              <a:rPr lang="en-US" altLang="en-US" smtClean="0"/>
              <a:pPr eaLnBrk="1" hangingPunct="1"/>
              <a:t>15</a:t>
            </a:fld>
            <a:endParaRPr lang="en-US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z="1100" dirty="0"/>
              <a:t>It is clear that filling this gap will not be easy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9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68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6B28-308B-43A6-AE6D-2E0B179870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1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2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5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8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6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9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1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57E53-85FB-4423-9AB3-A791AA6CB1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4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3568" y="2060848"/>
            <a:ext cx="7772400" cy="1470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patterns and processes of the diversity of life on Earth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699792" y="3645024"/>
            <a:ext cx="3960440" cy="6229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   What is at stake!!!</a:t>
            </a:r>
          </a:p>
        </p:txBody>
      </p:sp>
    </p:spTree>
    <p:extLst>
      <p:ext uri="{BB962C8B-B14F-4D97-AF65-F5344CB8AC3E}">
        <p14:creationId xmlns:p14="http://schemas.microsoft.com/office/powerpoint/2010/main" val="138292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DB504-370F-43ED-8D7C-34750B410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00808"/>
            <a:ext cx="9144000" cy="5071298"/>
          </a:xfrm>
          <a:prstGeom prst="rect">
            <a:avLst/>
          </a:prstGeom>
        </p:spPr>
      </p:pic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9F3211F7-E8F0-44FE-A471-F15E55A107B6}"/>
              </a:ext>
            </a:extLst>
          </p:cNvPr>
          <p:cNvSpPr/>
          <p:nvPr/>
        </p:nvSpPr>
        <p:spPr>
          <a:xfrm>
            <a:off x="-1188640" y="188640"/>
            <a:ext cx="4680520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2.1 billion years ago: Eukaryotes</a:t>
            </a:r>
            <a:endParaRPr lang="en-US" sz="12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608499-0630-4F51-A63C-0A5F4E4654B8}"/>
              </a:ext>
            </a:extLst>
          </p:cNvPr>
          <p:cNvSpPr/>
          <p:nvPr/>
        </p:nvSpPr>
        <p:spPr>
          <a:xfrm>
            <a:off x="1835696" y="980728"/>
            <a:ext cx="4680520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Endosymbiont theory</a:t>
            </a:r>
            <a:endParaRPr lang="en-US" sz="1200" i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2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bio1151.nicerweb.com/Locked/media/ch25/25_T01-GeologicRecord-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6712"/>
            <a:ext cx="4632325" cy="59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04572" y="5939989"/>
            <a:ext cx="3228975" cy="297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25527" y="6391474"/>
            <a:ext cx="3228975" cy="140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91680" y="116632"/>
            <a:ext cx="5904656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General time line</a:t>
            </a:r>
            <a:endParaRPr lang="en-US" sz="1200" i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4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0"/>
            <a:ext cx="61118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2200" y="2209800"/>
            <a:ext cx="1809750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isolation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85800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Species originate, disperse and go extinct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19800" y="4267200"/>
            <a:ext cx="1301750" cy="366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size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05400" y="2438400"/>
            <a:ext cx="1606550" cy="366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quality</a:t>
            </a:r>
          </a:p>
        </p:txBody>
      </p:sp>
    </p:spTree>
    <p:extLst>
      <p:ext uri="{BB962C8B-B14F-4D97-AF65-F5344CB8AC3E}">
        <p14:creationId xmlns:p14="http://schemas.microsoft.com/office/powerpoint/2010/main" val="309649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1595438"/>
            <a:ext cx="7180263" cy="375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40175" y="1595438"/>
            <a:ext cx="969963" cy="234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pSp>
        <p:nvGrpSpPr>
          <p:cNvPr id="10245" name="Group 6"/>
          <p:cNvGrpSpPr>
            <a:grpSpLocks/>
          </p:cNvGrpSpPr>
          <p:nvPr/>
        </p:nvGrpSpPr>
        <p:grpSpPr bwMode="auto">
          <a:xfrm>
            <a:off x="74613" y="4371975"/>
            <a:ext cx="2592387" cy="2390775"/>
            <a:chOff x="6397659" y="4068880"/>
            <a:chExt cx="2592505" cy="2391600"/>
          </a:xfrm>
        </p:grpSpPr>
        <p:pic>
          <p:nvPicPr>
            <p:cNvPr id="1024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59" y="4575021"/>
              <a:ext cx="2592505" cy="1885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250" name="Rectangle 7"/>
            <p:cNvSpPr>
              <a:spLocks noChangeArrowheads="1"/>
            </p:cNvSpPr>
            <p:nvPr/>
          </p:nvSpPr>
          <p:spPr bwMode="auto">
            <a:xfrm>
              <a:off x="6397659" y="4068880"/>
              <a:ext cx="2592505" cy="5232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CA" altLang="en-US" sz="1400"/>
                <a:t>Species: </a:t>
              </a:r>
              <a:r>
                <a:rPr lang="en-CA" altLang="en-US" sz="1400" i="1"/>
                <a:t>Thalassoma lucasanum </a:t>
              </a:r>
            </a:p>
            <a:p>
              <a:pPr eaLnBrk="1" hangingPunct="1"/>
              <a:r>
                <a:rPr lang="en-US" altLang="en-US" sz="1400"/>
                <a:t>Name: Grasse</a:t>
              </a:r>
              <a:endParaRPr lang="en-CA" altLang="en-US" sz="1400"/>
            </a:p>
          </p:txBody>
        </p:sp>
      </p:grpSp>
      <p:sp>
        <p:nvSpPr>
          <p:cNvPr id="7174" name="Rectangle 9"/>
          <p:cNvSpPr>
            <a:spLocks noChangeArrowheads="1"/>
          </p:cNvSpPr>
          <p:nvPr/>
        </p:nvSpPr>
        <p:spPr bwMode="auto">
          <a:xfrm>
            <a:off x="590550" y="938213"/>
            <a:ext cx="808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 b="1" i="1"/>
              <a:t>Environment alone does not explain species ranges</a:t>
            </a:r>
          </a:p>
        </p:txBody>
      </p:sp>
      <p:pic>
        <p:nvPicPr>
          <p:cNvPr id="102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724400"/>
            <a:ext cx="13144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2281238" y="2800350"/>
            <a:ext cx="1150937" cy="817563"/>
          </a:xfrm>
          <a:custGeom>
            <a:avLst/>
            <a:gdLst>
              <a:gd name="connsiteX0" fmla="*/ 246825 w 1150953"/>
              <a:gd name="connsiteY0" fmla="*/ 4755 h 818394"/>
              <a:gd name="connsiteX1" fmla="*/ 246825 w 1150953"/>
              <a:gd name="connsiteY1" fmla="*/ 4755 h 818394"/>
              <a:gd name="connsiteX2" fmla="*/ 174906 w 1150953"/>
              <a:gd name="connsiteY2" fmla="*/ 56126 h 818394"/>
              <a:gd name="connsiteX3" fmla="*/ 154357 w 1150953"/>
              <a:gd name="connsiteY3" fmla="*/ 76674 h 818394"/>
              <a:gd name="connsiteX4" fmla="*/ 92712 w 1150953"/>
              <a:gd name="connsiteY4" fmla="*/ 97222 h 818394"/>
              <a:gd name="connsiteX5" fmla="*/ 20793 w 1150953"/>
              <a:gd name="connsiteY5" fmla="*/ 117771 h 818394"/>
              <a:gd name="connsiteX6" fmla="*/ 245 w 1150953"/>
              <a:gd name="connsiteY6" fmla="*/ 148593 h 818394"/>
              <a:gd name="connsiteX7" fmla="*/ 31067 w 1150953"/>
              <a:gd name="connsiteY7" fmla="*/ 169141 h 818394"/>
              <a:gd name="connsiteX8" fmla="*/ 92712 w 1150953"/>
              <a:gd name="connsiteY8" fmla="*/ 199964 h 818394"/>
              <a:gd name="connsiteX9" fmla="*/ 133809 w 1150953"/>
              <a:gd name="connsiteY9" fmla="*/ 251335 h 818394"/>
              <a:gd name="connsiteX10" fmla="*/ 164631 w 1150953"/>
              <a:gd name="connsiteY10" fmla="*/ 271883 h 818394"/>
              <a:gd name="connsiteX11" fmla="*/ 185180 w 1150953"/>
              <a:gd name="connsiteY11" fmla="*/ 302706 h 818394"/>
              <a:gd name="connsiteX12" fmla="*/ 216002 w 1150953"/>
              <a:gd name="connsiteY12" fmla="*/ 323254 h 818394"/>
              <a:gd name="connsiteX13" fmla="*/ 287921 w 1150953"/>
              <a:gd name="connsiteY13" fmla="*/ 354076 h 818394"/>
              <a:gd name="connsiteX14" fmla="*/ 339292 w 1150953"/>
              <a:gd name="connsiteY14" fmla="*/ 364350 h 818394"/>
              <a:gd name="connsiteX15" fmla="*/ 380389 w 1150953"/>
              <a:gd name="connsiteY15" fmla="*/ 374625 h 818394"/>
              <a:gd name="connsiteX16" fmla="*/ 442034 w 1150953"/>
              <a:gd name="connsiteY16" fmla="*/ 395173 h 818394"/>
              <a:gd name="connsiteX17" fmla="*/ 503679 w 1150953"/>
              <a:gd name="connsiteY17" fmla="*/ 405447 h 818394"/>
              <a:gd name="connsiteX18" fmla="*/ 534501 w 1150953"/>
              <a:gd name="connsiteY18" fmla="*/ 415721 h 818394"/>
              <a:gd name="connsiteX19" fmla="*/ 555049 w 1150953"/>
              <a:gd name="connsiteY19" fmla="*/ 446544 h 818394"/>
              <a:gd name="connsiteX20" fmla="*/ 575598 w 1150953"/>
              <a:gd name="connsiteY20" fmla="*/ 467092 h 818394"/>
              <a:gd name="connsiteX21" fmla="*/ 657791 w 1150953"/>
              <a:gd name="connsiteY21" fmla="*/ 497914 h 818394"/>
              <a:gd name="connsiteX22" fmla="*/ 709162 w 1150953"/>
              <a:gd name="connsiteY22" fmla="*/ 621204 h 818394"/>
              <a:gd name="connsiteX23" fmla="*/ 647517 w 1150953"/>
              <a:gd name="connsiteY23" fmla="*/ 662301 h 818394"/>
              <a:gd name="connsiteX24" fmla="*/ 668065 w 1150953"/>
              <a:gd name="connsiteY24" fmla="*/ 785591 h 818394"/>
              <a:gd name="connsiteX25" fmla="*/ 729710 w 1150953"/>
              <a:gd name="connsiteY25" fmla="*/ 795865 h 818394"/>
              <a:gd name="connsiteX26" fmla="*/ 760533 w 1150953"/>
              <a:gd name="connsiteY26" fmla="*/ 806139 h 818394"/>
              <a:gd name="connsiteX27" fmla="*/ 801629 w 1150953"/>
              <a:gd name="connsiteY27" fmla="*/ 816413 h 818394"/>
              <a:gd name="connsiteX28" fmla="*/ 1130402 w 1150953"/>
              <a:gd name="connsiteY28" fmla="*/ 806139 h 818394"/>
              <a:gd name="connsiteX29" fmla="*/ 1150951 w 1150953"/>
              <a:gd name="connsiteY29" fmla="*/ 744494 h 818394"/>
              <a:gd name="connsiteX30" fmla="*/ 1099580 w 1150953"/>
              <a:gd name="connsiteY30" fmla="*/ 621204 h 818394"/>
              <a:gd name="connsiteX31" fmla="*/ 1037935 w 1150953"/>
              <a:gd name="connsiteY31" fmla="*/ 600656 h 818394"/>
              <a:gd name="connsiteX32" fmla="*/ 1017386 w 1150953"/>
              <a:gd name="connsiteY32" fmla="*/ 580108 h 818394"/>
              <a:gd name="connsiteX33" fmla="*/ 924919 w 1150953"/>
              <a:gd name="connsiteY33" fmla="*/ 549285 h 818394"/>
              <a:gd name="connsiteX34" fmla="*/ 894097 w 1150953"/>
              <a:gd name="connsiteY34" fmla="*/ 539011 h 818394"/>
              <a:gd name="connsiteX35" fmla="*/ 832452 w 1150953"/>
              <a:gd name="connsiteY35" fmla="*/ 508189 h 818394"/>
              <a:gd name="connsiteX36" fmla="*/ 811903 w 1150953"/>
              <a:gd name="connsiteY36" fmla="*/ 477366 h 818394"/>
              <a:gd name="connsiteX37" fmla="*/ 781081 w 1150953"/>
              <a:gd name="connsiteY37" fmla="*/ 425995 h 818394"/>
              <a:gd name="connsiteX38" fmla="*/ 688613 w 1150953"/>
              <a:gd name="connsiteY38" fmla="*/ 395173 h 818394"/>
              <a:gd name="connsiteX39" fmla="*/ 657791 w 1150953"/>
              <a:gd name="connsiteY39" fmla="*/ 384899 h 818394"/>
              <a:gd name="connsiteX40" fmla="*/ 637243 w 1150953"/>
              <a:gd name="connsiteY40" fmla="*/ 364350 h 818394"/>
              <a:gd name="connsiteX41" fmla="*/ 616694 w 1150953"/>
              <a:gd name="connsiteY41" fmla="*/ 261609 h 818394"/>
              <a:gd name="connsiteX42" fmla="*/ 513953 w 1150953"/>
              <a:gd name="connsiteY42" fmla="*/ 230786 h 818394"/>
              <a:gd name="connsiteX43" fmla="*/ 483130 w 1150953"/>
              <a:gd name="connsiteY43" fmla="*/ 210238 h 818394"/>
              <a:gd name="connsiteX44" fmla="*/ 472856 w 1150953"/>
              <a:gd name="connsiteY44" fmla="*/ 138319 h 818394"/>
              <a:gd name="connsiteX45" fmla="*/ 442034 w 1150953"/>
              <a:gd name="connsiteY45" fmla="*/ 45852 h 818394"/>
              <a:gd name="connsiteX46" fmla="*/ 421485 w 1150953"/>
              <a:gd name="connsiteY46" fmla="*/ 25303 h 818394"/>
              <a:gd name="connsiteX47" fmla="*/ 339292 w 1150953"/>
              <a:gd name="connsiteY47" fmla="*/ 4755 h 818394"/>
              <a:gd name="connsiteX48" fmla="*/ 246825 w 1150953"/>
              <a:gd name="connsiteY48" fmla="*/ 4755 h 8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50953" h="818394">
                <a:moveTo>
                  <a:pt x="246825" y="4755"/>
                </a:moveTo>
                <a:lnTo>
                  <a:pt x="246825" y="4755"/>
                </a:lnTo>
                <a:cubicBezTo>
                  <a:pt x="222852" y="21879"/>
                  <a:pt x="198161" y="38039"/>
                  <a:pt x="174906" y="56126"/>
                </a:cubicBezTo>
                <a:cubicBezTo>
                  <a:pt x="167260" y="62073"/>
                  <a:pt x="163021" y="72342"/>
                  <a:pt x="154357" y="76674"/>
                </a:cubicBezTo>
                <a:cubicBezTo>
                  <a:pt x="134984" y="86360"/>
                  <a:pt x="113260" y="90372"/>
                  <a:pt x="92712" y="97222"/>
                </a:cubicBezTo>
                <a:cubicBezTo>
                  <a:pt x="48481" y="111966"/>
                  <a:pt x="72414" y="104866"/>
                  <a:pt x="20793" y="117771"/>
                </a:cubicBezTo>
                <a:cubicBezTo>
                  <a:pt x="13944" y="128045"/>
                  <a:pt x="-2177" y="136485"/>
                  <a:pt x="245" y="148593"/>
                </a:cubicBezTo>
                <a:cubicBezTo>
                  <a:pt x="2667" y="160701"/>
                  <a:pt x="20023" y="163619"/>
                  <a:pt x="31067" y="169141"/>
                </a:cubicBezTo>
                <a:cubicBezTo>
                  <a:pt x="116140" y="211678"/>
                  <a:pt x="4382" y="141078"/>
                  <a:pt x="92712" y="199964"/>
                </a:cubicBezTo>
                <a:cubicBezTo>
                  <a:pt x="107968" y="222846"/>
                  <a:pt x="112898" y="234606"/>
                  <a:pt x="133809" y="251335"/>
                </a:cubicBezTo>
                <a:cubicBezTo>
                  <a:pt x="143451" y="259049"/>
                  <a:pt x="154357" y="265034"/>
                  <a:pt x="164631" y="271883"/>
                </a:cubicBezTo>
                <a:cubicBezTo>
                  <a:pt x="171481" y="282157"/>
                  <a:pt x="176448" y="293974"/>
                  <a:pt x="185180" y="302706"/>
                </a:cubicBezTo>
                <a:cubicBezTo>
                  <a:pt x="193911" y="311437"/>
                  <a:pt x="205281" y="317128"/>
                  <a:pt x="216002" y="323254"/>
                </a:cubicBezTo>
                <a:cubicBezTo>
                  <a:pt x="238870" y="336321"/>
                  <a:pt x="262308" y="347673"/>
                  <a:pt x="287921" y="354076"/>
                </a:cubicBezTo>
                <a:cubicBezTo>
                  <a:pt x="304862" y="358311"/>
                  <a:pt x="322245" y="360562"/>
                  <a:pt x="339292" y="364350"/>
                </a:cubicBezTo>
                <a:cubicBezTo>
                  <a:pt x="353076" y="367413"/>
                  <a:pt x="366864" y="370567"/>
                  <a:pt x="380389" y="374625"/>
                </a:cubicBezTo>
                <a:cubicBezTo>
                  <a:pt x="401135" y="380849"/>
                  <a:pt x="420669" y="391612"/>
                  <a:pt x="442034" y="395173"/>
                </a:cubicBezTo>
                <a:lnTo>
                  <a:pt x="503679" y="405447"/>
                </a:lnTo>
                <a:cubicBezTo>
                  <a:pt x="513953" y="408872"/>
                  <a:pt x="526044" y="408956"/>
                  <a:pt x="534501" y="415721"/>
                </a:cubicBezTo>
                <a:cubicBezTo>
                  <a:pt x="544143" y="423435"/>
                  <a:pt x="547335" y="436902"/>
                  <a:pt x="555049" y="446544"/>
                </a:cubicBezTo>
                <a:cubicBezTo>
                  <a:pt x="561100" y="454108"/>
                  <a:pt x="568034" y="461041"/>
                  <a:pt x="575598" y="467092"/>
                </a:cubicBezTo>
                <a:cubicBezTo>
                  <a:pt x="610873" y="495311"/>
                  <a:pt x="608564" y="488069"/>
                  <a:pt x="657791" y="497914"/>
                </a:cubicBezTo>
                <a:cubicBezTo>
                  <a:pt x="710916" y="533331"/>
                  <a:pt x="757710" y="537979"/>
                  <a:pt x="709162" y="621204"/>
                </a:cubicBezTo>
                <a:cubicBezTo>
                  <a:pt x="696718" y="642536"/>
                  <a:pt x="647517" y="662301"/>
                  <a:pt x="647517" y="662301"/>
                </a:cubicBezTo>
                <a:cubicBezTo>
                  <a:pt x="654366" y="703398"/>
                  <a:pt x="646229" y="750108"/>
                  <a:pt x="668065" y="785591"/>
                </a:cubicBezTo>
                <a:cubicBezTo>
                  <a:pt x="678983" y="803333"/>
                  <a:pt x="709374" y="791346"/>
                  <a:pt x="729710" y="795865"/>
                </a:cubicBezTo>
                <a:cubicBezTo>
                  <a:pt x="740282" y="798214"/>
                  <a:pt x="750120" y="803164"/>
                  <a:pt x="760533" y="806139"/>
                </a:cubicBezTo>
                <a:cubicBezTo>
                  <a:pt x="774110" y="810018"/>
                  <a:pt x="787930" y="812988"/>
                  <a:pt x="801629" y="816413"/>
                </a:cubicBezTo>
                <a:cubicBezTo>
                  <a:pt x="911220" y="812988"/>
                  <a:pt x="1023010" y="828249"/>
                  <a:pt x="1130402" y="806139"/>
                </a:cubicBezTo>
                <a:cubicBezTo>
                  <a:pt x="1151617" y="801771"/>
                  <a:pt x="1150951" y="744494"/>
                  <a:pt x="1150951" y="744494"/>
                </a:cubicBezTo>
                <a:cubicBezTo>
                  <a:pt x="1145761" y="713354"/>
                  <a:pt x="1141390" y="635140"/>
                  <a:pt x="1099580" y="621204"/>
                </a:cubicBezTo>
                <a:lnTo>
                  <a:pt x="1037935" y="600656"/>
                </a:lnTo>
                <a:cubicBezTo>
                  <a:pt x="1031085" y="593807"/>
                  <a:pt x="1026050" y="584440"/>
                  <a:pt x="1017386" y="580108"/>
                </a:cubicBezTo>
                <a:cubicBezTo>
                  <a:pt x="1017373" y="580102"/>
                  <a:pt x="940336" y="554424"/>
                  <a:pt x="924919" y="549285"/>
                </a:cubicBezTo>
                <a:cubicBezTo>
                  <a:pt x="914645" y="545860"/>
                  <a:pt x="903108" y="545018"/>
                  <a:pt x="894097" y="539011"/>
                </a:cubicBezTo>
                <a:cubicBezTo>
                  <a:pt x="854263" y="512456"/>
                  <a:pt x="874988" y="522368"/>
                  <a:pt x="832452" y="508189"/>
                </a:cubicBezTo>
                <a:cubicBezTo>
                  <a:pt x="825602" y="497915"/>
                  <a:pt x="817425" y="488411"/>
                  <a:pt x="811903" y="477366"/>
                </a:cubicBezTo>
                <a:cubicBezTo>
                  <a:pt x="800186" y="453933"/>
                  <a:pt x="807837" y="439373"/>
                  <a:pt x="781081" y="425995"/>
                </a:cubicBezTo>
                <a:cubicBezTo>
                  <a:pt x="781078" y="425993"/>
                  <a:pt x="704026" y="400311"/>
                  <a:pt x="688613" y="395173"/>
                </a:cubicBezTo>
                <a:lnTo>
                  <a:pt x="657791" y="384899"/>
                </a:lnTo>
                <a:cubicBezTo>
                  <a:pt x="650942" y="378049"/>
                  <a:pt x="640306" y="373540"/>
                  <a:pt x="637243" y="364350"/>
                </a:cubicBezTo>
                <a:cubicBezTo>
                  <a:pt x="626199" y="331217"/>
                  <a:pt x="650576" y="270080"/>
                  <a:pt x="616694" y="261609"/>
                </a:cubicBezTo>
                <a:cubicBezTo>
                  <a:pt x="593719" y="255865"/>
                  <a:pt x="528964" y="240793"/>
                  <a:pt x="513953" y="230786"/>
                </a:cubicBezTo>
                <a:lnTo>
                  <a:pt x="483130" y="210238"/>
                </a:lnTo>
                <a:cubicBezTo>
                  <a:pt x="479705" y="186265"/>
                  <a:pt x="476538" y="162254"/>
                  <a:pt x="472856" y="138319"/>
                </a:cubicBezTo>
                <a:cubicBezTo>
                  <a:pt x="464303" y="82723"/>
                  <a:pt x="471914" y="83202"/>
                  <a:pt x="442034" y="45852"/>
                </a:cubicBezTo>
                <a:cubicBezTo>
                  <a:pt x="435983" y="38288"/>
                  <a:pt x="429791" y="30287"/>
                  <a:pt x="421485" y="25303"/>
                </a:cubicBezTo>
                <a:cubicBezTo>
                  <a:pt x="406398" y="16250"/>
                  <a:pt x="349197" y="6279"/>
                  <a:pt x="339292" y="4755"/>
                </a:cubicBezTo>
                <a:cubicBezTo>
                  <a:pt x="269749" y="-5944"/>
                  <a:pt x="262236" y="4755"/>
                  <a:pt x="246825" y="4755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260648"/>
            <a:ext cx="914400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2400" b="1" dirty="0"/>
              <a:t>Following dispersal species colonize new areas: Geographical Range</a:t>
            </a:r>
          </a:p>
        </p:txBody>
      </p:sp>
    </p:spTree>
    <p:extLst>
      <p:ext uri="{BB962C8B-B14F-4D97-AF65-F5344CB8AC3E}">
        <p14:creationId xmlns:p14="http://schemas.microsoft.com/office/powerpoint/2010/main" val="158046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17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757238"/>
            <a:ext cx="5133975" cy="468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8" y="658813"/>
            <a:ext cx="55245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155575"/>
            <a:ext cx="9144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What affects the Geographical range: The environment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0" y="757238"/>
            <a:ext cx="18684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b="1" i="1"/>
              <a:t>Another more specific example: Temperature</a:t>
            </a:r>
            <a:endParaRPr lang="en-CA" altLang="en-US" b="1" i="1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54300" y="1930400"/>
            <a:ext cx="135096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60338" y="2987675"/>
            <a:ext cx="5657850" cy="3157538"/>
            <a:chOff x="160169" y="2987741"/>
            <a:chExt cx="5657410" cy="3157000"/>
          </a:xfrm>
        </p:grpSpPr>
        <p:grpSp>
          <p:nvGrpSpPr>
            <p:cNvPr id="11275" name="Group 6"/>
            <p:cNvGrpSpPr>
              <a:grpSpLocks/>
            </p:cNvGrpSpPr>
            <p:nvPr/>
          </p:nvGrpSpPr>
          <p:grpSpPr bwMode="auto">
            <a:xfrm>
              <a:off x="160169" y="3753966"/>
              <a:ext cx="2592387" cy="2390775"/>
              <a:chOff x="6397659" y="4068880"/>
              <a:chExt cx="2592505" cy="2391600"/>
            </a:xfrm>
          </p:grpSpPr>
          <p:pic>
            <p:nvPicPr>
              <p:cNvPr id="1127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7659" y="4575021"/>
                <a:ext cx="2592505" cy="1885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278" name="Rectangle 7"/>
              <p:cNvSpPr>
                <a:spLocks noChangeArrowheads="1"/>
              </p:cNvSpPr>
              <p:nvPr/>
            </p:nvSpPr>
            <p:spPr bwMode="auto">
              <a:xfrm>
                <a:off x="6397659" y="4068880"/>
                <a:ext cx="2567295" cy="76970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CA" altLang="en-US" sz="1400"/>
                  <a:t>Species: </a:t>
                </a:r>
                <a:r>
                  <a:rPr lang="en-CA" altLang="en-US" sz="1400" i="1"/>
                  <a:t>Thalassoma lucasanum </a:t>
                </a:r>
              </a:p>
              <a:p>
                <a:pPr eaLnBrk="1" hangingPunct="1"/>
                <a:r>
                  <a:rPr lang="en-US" altLang="en-US" sz="1400"/>
                  <a:t>Name: Grasse</a:t>
                </a:r>
              </a:p>
              <a:p>
                <a:pPr eaLnBrk="1" hangingPunct="1"/>
                <a:r>
                  <a:rPr lang="en-US" altLang="en-US" sz="1400"/>
                  <a:t>Tolerance: 16</a:t>
                </a:r>
                <a:r>
                  <a:rPr lang="en-US" altLang="en-US" sz="1600"/>
                  <a:t> </a:t>
                </a:r>
                <a:r>
                  <a:rPr lang="en-US" altLang="en-US" sz="1600" baseline="30000"/>
                  <a:t>o</a:t>
                </a:r>
                <a:r>
                  <a:rPr lang="en-US" altLang="en-US" sz="1400"/>
                  <a:t>C</a:t>
                </a:r>
                <a:endParaRPr lang="en-CA" altLang="en-US" sz="1400"/>
              </a:p>
            </p:txBody>
          </p:sp>
        </p:grpSp>
        <p:sp>
          <p:nvSpPr>
            <p:cNvPr id="18" name="Right Brace 17"/>
            <p:cNvSpPr/>
            <p:nvPr/>
          </p:nvSpPr>
          <p:spPr>
            <a:xfrm rot="8004640">
              <a:off x="4742943" y="2309913"/>
              <a:ext cx="396807" cy="1752464"/>
            </a:xfrm>
            <a:prstGeom prst="rightBrace">
              <a:avLst>
                <a:gd name="adj1" fmla="val 55258"/>
                <a:gd name="adj2" fmla="val 50000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>
            <a:off x="4557713" y="4922838"/>
            <a:ext cx="1350962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375150" y="5957888"/>
            <a:ext cx="44180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 b="1" i="1"/>
              <a:t>Ranges appear to be constrained by something else other than temperature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0338" y="4249738"/>
            <a:ext cx="1295400" cy="234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960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36"/>
          <p:cNvGraphicFramePr>
            <a:graphicFrameLocks noChangeAspect="1"/>
          </p:cNvGraphicFramePr>
          <p:nvPr/>
        </p:nvGraphicFramePr>
        <p:xfrm>
          <a:off x="-1588" y="941388"/>
          <a:ext cx="9144001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Bitmap Image" r:id="rId4" imgW="7268590" imgH="3333333" progId="Paint.Picture">
                  <p:embed/>
                </p:oleObj>
              </mc:Choice>
              <mc:Fallback>
                <p:oleObj name="Bitmap Image" r:id="rId4" imgW="7268590" imgH="33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88" y="941388"/>
                        <a:ext cx="9144001" cy="419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Text Box 38"/>
          <p:cNvSpPr txBox="1">
            <a:spLocks noChangeArrowheads="1"/>
          </p:cNvSpPr>
          <p:nvPr/>
        </p:nvSpPr>
        <p:spPr bwMode="auto">
          <a:xfrm>
            <a:off x="-77788" y="4217988"/>
            <a:ext cx="1387476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Indian</a:t>
            </a:r>
          </a:p>
          <a:p>
            <a:pPr algn="r" eaLnBrk="1" hangingPunct="1"/>
            <a:r>
              <a:rPr lang="en-US" altLang="en-US"/>
              <a:t>Ocean</a:t>
            </a:r>
          </a:p>
        </p:txBody>
      </p:sp>
      <p:sp>
        <p:nvSpPr>
          <p:cNvPr id="14340" name="Text Box 39"/>
          <p:cNvSpPr txBox="1">
            <a:spLocks noChangeArrowheads="1"/>
          </p:cNvSpPr>
          <p:nvPr/>
        </p:nvSpPr>
        <p:spPr bwMode="auto">
          <a:xfrm>
            <a:off x="1446213" y="2693988"/>
            <a:ext cx="1387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Pacific</a:t>
            </a:r>
          </a:p>
          <a:p>
            <a:pPr algn="r" eaLnBrk="1" hangingPunct="1"/>
            <a:r>
              <a:rPr lang="en-US" altLang="en-US"/>
              <a:t>Ocean</a:t>
            </a:r>
          </a:p>
        </p:txBody>
      </p:sp>
      <p:sp>
        <p:nvSpPr>
          <p:cNvPr id="251948" name="Line 44"/>
          <p:cNvSpPr>
            <a:spLocks noChangeShapeType="1"/>
          </p:cNvSpPr>
          <p:nvPr/>
        </p:nvSpPr>
        <p:spPr bwMode="auto">
          <a:xfrm flipV="1">
            <a:off x="4341813" y="3303588"/>
            <a:ext cx="533400" cy="4572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49" name="Line 45"/>
          <p:cNvSpPr>
            <a:spLocks noChangeShapeType="1"/>
          </p:cNvSpPr>
          <p:nvPr/>
        </p:nvSpPr>
        <p:spPr bwMode="auto">
          <a:xfrm flipV="1">
            <a:off x="3503613" y="2770188"/>
            <a:ext cx="533400" cy="3810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Text Box 47"/>
          <p:cNvSpPr txBox="1">
            <a:spLocks noChangeArrowheads="1"/>
          </p:cNvSpPr>
          <p:nvPr/>
        </p:nvSpPr>
        <p:spPr bwMode="auto">
          <a:xfrm>
            <a:off x="5408613" y="2465388"/>
            <a:ext cx="1387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Atlantic</a:t>
            </a:r>
          </a:p>
          <a:p>
            <a:pPr algn="r" eaLnBrk="1" hangingPunct="1"/>
            <a:r>
              <a:rPr lang="en-US" altLang="en-US"/>
              <a:t>Ocean</a:t>
            </a:r>
          </a:p>
        </p:txBody>
      </p:sp>
      <p:grpSp>
        <p:nvGrpSpPr>
          <p:cNvPr id="251953" name="Group 49"/>
          <p:cNvGrpSpPr>
            <a:grpSpLocks/>
          </p:cNvGrpSpPr>
          <p:nvPr/>
        </p:nvGrpSpPr>
        <p:grpSpPr bwMode="auto">
          <a:xfrm>
            <a:off x="2379663" y="2197100"/>
            <a:ext cx="1389062" cy="711200"/>
            <a:chOff x="1525" y="1872"/>
            <a:chExt cx="875" cy="448"/>
          </a:xfrm>
        </p:grpSpPr>
        <p:sp>
          <p:nvSpPr>
            <p:cNvPr id="14358" name="Freeform 50"/>
            <p:cNvSpPr>
              <a:spLocks/>
            </p:cNvSpPr>
            <p:nvPr/>
          </p:nvSpPr>
          <p:spPr bwMode="auto">
            <a:xfrm>
              <a:off x="2016" y="1872"/>
              <a:ext cx="384" cy="448"/>
            </a:xfrm>
            <a:custGeom>
              <a:avLst/>
              <a:gdLst>
                <a:gd name="T0" fmla="*/ 0 w 384"/>
                <a:gd name="T1" fmla="*/ 0 h 448"/>
                <a:gd name="T2" fmla="*/ 192 w 384"/>
                <a:gd name="T3" fmla="*/ 240 h 448"/>
                <a:gd name="T4" fmla="*/ 288 w 384"/>
                <a:gd name="T5" fmla="*/ 336 h 448"/>
                <a:gd name="T6" fmla="*/ 336 w 384"/>
                <a:gd name="T7" fmla="*/ 432 h 448"/>
                <a:gd name="T8" fmla="*/ 0 w 384"/>
                <a:gd name="T9" fmla="*/ 432 h 4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448">
                  <a:moveTo>
                    <a:pt x="0" y="0"/>
                  </a:moveTo>
                  <a:cubicBezTo>
                    <a:pt x="72" y="92"/>
                    <a:pt x="144" y="184"/>
                    <a:pt x="192" y="240"/>
                  </a:cubicBezTo>
                  <a:cubicBezTo>
                    <a:pt x="240" y="296"/>
                    <a:pt x="264" y="304"/>
                    <a:pt x="288" y="336"/>
                  </a:cubicBezTo>
                  <a:cubicBezTo>
                    <a:pt x="312" y="368"/>
                    <a:pt x="384" y="416"/>
                    <a:pt x="336" y="432"/>
                  </a:cubicBezTo>
                  <a:cubicBezTo>
                    <a:pt x="288" y="448"/>
                    <a:pt x="144" y="440"/>
                    <a:pt x="0" y="432"/>
                  </a:cubicBezTo>
                </a:path>
              </a:pathLst>
            </a:custGeom>
            <a:noFill/>
            <a:ln w="57150" cmpd="sng">
              <a:solidFill>
                <a:srgbClr val="000099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Text Box 51"/>
            <p:cNvSpPr txBox="1">
              <a:spLocks noChangeArrowheads="1"/>
            </p:cNvSpPr>
            <p:nvPr/>
          </p:nvSpPr>
          <p:spPr bwMode="auto">
            <a:xfrm>
              <a:off x="1525" y="1968"/>
              <a:ext cx="7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200" b="1">
                  <a:latin typeface="Arial" charset="0"/>
                </a:rPr>
                <a:t>California</a:t>
              </a:r>
            </a:p>
            <a:p>
              <a:pPr eaLnBrk="1" hangingPunct="1"/>
              <a:r>
                <a:rPr lang="en-US" altLang="en-US" sz="1200" b="1">
                  <a:latin typeface="Arial" charset="0"/>
                </a:rPr>
                <a:t>          Current</a:t>
              </a:r>
            </a:p>
          </p:txBody>
        </p:sp>
      </p:grpSp>
      <p:grpSp>
        <p:nvGrpSpPr>
          <p:cNvPr id="251956" name="Group 52"/>
          <p:cNvGrpSpPr>
            <a:grpSpLocks/>
          </p:cNvGrpSpPr>
          <p:nvPr/>
        </p:nvGrpSpPr>
        <p:grpSpPr bwMode="auto">
          <a:xfrm>
            <a:off x="3579813" y="3881438"/>
            <a:ext cx="990600" cy="990600"/>
            <a:chOff x="1440" y="48"/>
            <a:chExt cx="624" cy="624"/>
          </a:xfrm>
        </p:grpSpPr>
        <p:sp>
          <p:nvSpPr>
            <p:cNvPr id="14356" name="Freeform 53"/>
            <p:cNvSpPr>
              <a:spLocks/>
            </p:cNvSpPr>
            <p:nvPr/>
          </p:nvSpPr>
          <p:spPr bwMode="auto">
            <a:xfrm>
              <a:off x="1632" y="48"/>
              <a:ext cx="432" cy="624"/>
            </a:xfrm>
            <a:custGeom>
              <a:avLst/>
              <a:gdLst>
                <a:gd name="T0" fmla="*/ 432 w 432"/>
                <a:gd name="T1" fmla="*/ 1281 h 304"/>
                <a:gd name="T2" fmla="*/ 384 w 432"/>
                <a:gd name="T3" fmla="*/ 472 h 304"/>
                <a:gd name="T4" fmla="*/ 240 w 432"/>
                <a:gd name="T5" fmla="*/ 68 h 304"/>
                <a:gd name="T6" fmla="*/ 0 w 432"/>
                <a:gd name="T7" fmla="*/ 68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304">
                  <a:moveTo>
                    <a:pt x="432" y="304"/>
                  </a:moveTo>
                  <a:cubicBezTo>
                    <a:pt x="424" y="232"/>
                    <a:pt x="416" y="160"/>
                    <a:pt x="384" y="112"/>
                  </a:cubicBezTo>
                  <a:cubicBezTo>
                    <a:pt x="352" y="64"/>
                    <a:pt x="304" y="32"/>
                    <a:pt x="240" y="16"/>
                  </a:cubicBezTo>
                  <a:cubicBezTo>
                    <a:pt x="176" y="0"/>
                    <a:pt x="88" y="8"/>
                    <a:pt x="0" y="16"/>
                  </a:cubicBezTo>
                </a:path>
              </a:pathLst>
            </a:custGeom>
            <a:noFill/>
            <a:ln w="57150" cmpd="sng">
              <a:solidFill>
                <a:srgbClr val="000099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7" name="Text Box 54"/>
            <p:cNvSpPr txBox="1">
              <a:spLocks noChangeArrowheads="1"/>
            </p:cNvSpPr>
            <p:nvPr/>
          </p:nvSpPr>
          <p:spPr bwMode="auto">
            <a:xfrm>
              <a:off x="1440" y="240"/>
              <a:ext cx="5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200" b="1">
                  <a:latin typeface="Arial" charset="0"/>
                </a:rPr>
                <a:t>  Peruvian</a:t>
              </a:r>
            </a:p>
            <a:p>
              <a:pPr eaLnBrk="1" hangingPunct="1"/>
              <a:r>
                <a:rPr lang="en-US" altLang="en-US" sz="1200" b="1">
                  <a:latin typeface="Arial" charset="0"/>
                </a:rPr>
                <a:t>     Current</a:t>
              </a:r>
            </a:p>
          </p:txBody>
        </p:sp>
      </p:grpSp>
      <p:sp>
        <p:nvSpPr>
          <p:cNvPr id="14346" name="Text Box 58"/>
          <p:cNvSpPr txBox="1">
            <a:spLocks noChangeArrowheads="1"/>
          </p:cNvSpPr>
          <p:nvPr/>
        </p:nvSpPr>
        <p:spPr bwMode="auto">
          <a:xfrm>
            <a:off x="1593850" y="720725"/>
            <a:ext cx="2932113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200"/>
              <a:t>Gaylord &amp; Gaines, American Naturalist 2000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155575"/>
            <a:ext cx="9144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Why a species has the range it does?: Transport</a:t>
            </a:r>
          </a:p>
        </p:txBody>
      </p:sp>
      <p:sp>
        <p:nvSpPr>
          <p:cNvPr id="14348" name="Rectangle 5"/>
          <p:cNvSpPr>
            <a:spLocks noChangeArrowheads="1"/>
          </p:cNvSpPr>
          <p:nvPr/>
        </p:nvSpPr>
        <p:spPr bwMode="auto">
          <a:xfrm>
            <a:off x="212725" y="674688"/>
            <a:ext cx="1868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b="1" i="1"/>
              <a:t>Transport</a:t>
            </a:r>
            <a:endParaRPr lang="en-CA" altLang="en-US" b="1" i="1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563813" y="4697413"/>
            <a:ext cx="4826000" cy="2079625"/>
            <a:chOff x="3884613" y="4635614"/>
            <a:chExt cx="4826578" cy="2079511"/>
          </a:xfrm>
        </p:grpSpPr>
        <p:pic>
          <p:nvPicPr>
            <p:cNvPr id="1435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01" y="4905386"/>
              <a:ext cx="2201964" cy="1809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353" name="Group 6"/>
            <p:cNvGrpSpPr>
              <a:grpSpLocks/>
            </p:cNvGrpSpPr>
            <p:nvPr/>
          </p:nvGrpSpPr>
          <p:grpSpPr bwMode="auto">
            <a:xfrm>
              <a:off x="3884613" y="4635614"/>
              <a:ext cx="4826578" cy="2079479"/>
              <a:chOff x="6397659" y="4380272"/>
              <a:chExt cx="4826798" cy="2080208"/>
            </a:xfrm>
          </p:grpSpPr>
          <p:pic>
            <p:nvPicPr>
              <p:cNvPr id="14354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7659" y="4575021"/>
                <a:ext cx="2592505" cy="1885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355" name="Rectangle 7"/>
              <p:cNvSpPr>
                <a:spLocks noChangeArrowheads="1"/>
              </p:cNvSpPr>
              <p:nvPr/>
            </p:nvSpPr>
            <p:spPr bwMode="auto">
              <a:xfrm>
                <a:off x="6397659" y="4380272"/>
                <a:ext cx="4826798" cy="33867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CA" altLang="en-US" sz="1400"/>
                  <a:t>Species: </a:t>
                </a:r>
                <a:r>
                  <a:rPr lang="en-CA" altLang="en-US" sz="1400" i="1"/>
                  <a:t>Thalassoma lucasanum, </a:t>
                </a:r>
                <a:r>
                  <a:rPr lang="en-US" altLang="en-US" sz="1400"/>
                  <a:t>Name: Grasse, Tolerance: 16</a:t>
                </a:r>
                <a:r>
                  <a:rPr lang="en-US" altLang="en-US" sz="1600"/>
                  <a:t> </a:t>
                </a:r>
                <a:r>
                  <a:rPr lang="en-US" altLang="en-US" sz="1400"/>
                  <a:t>C</a:t>
                </a:r>
                <a:endParaRPr lang="en-CA" altLang="en-US" sz="1400"/>
              </a:p>
            </p:txBody>
          </p:sp>
        </p:grpSp>
      </p:grpSp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1216025" y="3443288"/>
            <a:ext cx="21367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Why it is not here?</a:t>
            </a:r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7343775" y="4872038"/>
            <a:ext cx="17605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/>
              <a:t>Currents explains well why some species are not found in certain places</a:t>
            </a:r>
          </a:p>
        </p:txBody>
      </p:sp>
    </p:spTree>
    <p:extLst>
      <p:ext uri="{BB962C8B-B14F-4D97-AF65-F5344CB8AC3E}">
        <p14:creationId xmlns:p14="http://schemas.microsoft.com/office/powerpoint/2010/main" val="70823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5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48" grpId="0" animBg="1"/>
      <p:bldP spid="251949" grpId="0" animBg="1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Why a species has the range it does?: evolution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973513"/>
            <a:ext cx="4171950" cy="204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220" name="Group 1"/>
          <p:cNvGrpSpPr>
            <a:grpSpLocks/>
          </p:cNvGrpSpPr>
          <p:nvPr/>
        </p:nvGrpSpPr>
        <p:grpSpPr bwMode="auto">
          <a:xfrm>
            <a:off x="4803775" y="495300"/>
            <a:ext cx="4300538" cy="1319213"/>
            <a:chOff x="4803098" y="679400"/>
            <a:chExt cx="4301990" cy="1320063"/>
          </a:xfrm>
        </p:grpSpPr>
        <p:pic>
          <p:nvPicPr>
            <p:cNvPr id="1332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3098" y="893416"/>
              <a:ext cx="2041476" cy="1067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038" y="893416"/>
              <a:ext cx="1357050" cy="1067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574" y="932328"/>
              <a:ext cx="903464" cy="1067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8" name="Rectangle 7"/>
            <p:cNvSpPr>
              <a:spLocks noChangeArrowheads="1"/>
            </p:cNvSpPr>
            <p:nvPr/>
          </p:nvSpPr>
          <p:spPr bwMode="auto">
            <a:xfrm>
              <a:off x="4803098" y="679400"/>
              <a:ext cx="4301990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CA" altLang="en-US" sz="1400"/>
                <a:t>Species: </a:t>
              </a:r>
              <a:r>
                <a:rPr lang="en-CA" altLang="en-US" sz="1400" i="1"/>
                <a:t>Thalassoma lucasanum, </a:t>
              </a:r>
              <a:r>
                <a:rPr lang="en-US" altLang="en-US" sz="1400"/>
                <a:t>Name: Grasse</a:t>
              </a:r>
              <a:endParaRPr lang="en-CA" altLang="en-US" sz="1400"/>
            </a:p>
          </p:txBody>
        </p:sp>
      </p:grpSp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873250"/>
            <a:ext cx="6497637" cy="20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4221163"/>
            <a:ext cx="30480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Rectangle 14"/>
          <p:cNvSpPr>
            <a:spLocks noChangeArrowheads="1"/>
          </p:cNvSpPr>
          <p:nvPr/>
        </p:nvSpPr>
        <p:spPr bwMode="auto">
          <a:xfrm>
            <a:off x="4763" y="6572250"/>
            <a:ext cx="2811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400"/>
              <a:t>Bernardi et al Marine Biology 2004</a:t>
            </a:r>
            <a:endParaRPr lang="en-CA" altLang="en-US" sz="140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88963" y="4210050"/>
            <a:ext cx="2227262" cy="2262188"/>
            <a:chOff x="588421" y="4210050"/>
            <a:chExt cx="2227837" cy="2261799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1703134" y="4210050"/>
              <a:ext cx="0" cy="199673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24" name="Rectangle 5"/>
            <p:cNvSpPr>
              <a:spLocks noChangeArrowheads="1"/>
            </p:cNvSpPr>
            <p:nvPr/>
          </p:nvSpPr>
          <p:spPr bwMode="auto">
            <a:xfrm>
              <a:off x="588421" y="6102517"/>
              <a:ext cx="22278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CA" altLang="en-US"/>
                <a:t>~3 million years ago</a:t>
              </a: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7343775" y="4598988"/>
            <a:ext cx="17605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/>
              <a:t>Evolution explains well why some species are not found in certain places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03388" y="4514850"/>
            <a:ext cx="1712912" cy="128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85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1306513"/>
            <a:ext cx="5135562" cy="321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55575"/>
            <a:ext cx="9144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Why a species has the range it does?: niche theory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590550" y="754063"/>
            <a:ext cx="808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 b="1" i="1"/>
              <a:t>Ecological factors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28588" y="1460500"/>
            <a:ext cx="2147887" cy="2560638"/>
            <a:chOff x="128588" y="1460500"/>
            <a:chExt cx="2147887" cy="2560638"/>
          </a:xfrm>
        </p:grpSpPr>
        <p:pic>
          <p:nvPicPr>
            <p:cNvPr id="1229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63" y="1460500"/>
              <a:ext cx="1839912" cy="2254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297" name="TextBox 3"/>
            <p:cNvSpPr txBox="1">
              <a:spLocks noChangeArrowheads="1"/>
            </p:cNvSpPr>
            <p:nvPr/>
          </p:nvSpPr>
          <p:spPr bwMode="auto">
            <a:xfrm rot="-5400000">
              <a:off x="-223837" y="2433638"/>
              <a:ext cx="10128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Abundance</a:t>
              </a:r>
              <a:endParaRPr lang="en-CA" altLang="en-US" sz="1400"/>
            </a:p>
          </p:txBody>
        </p:sp>
        <p:sp>
          <p:nvSpPr>
            <p:cNvPr id="12298" name="TextBox 8"/>
            <p:cNvSpPr txBox="1">
              <a:spLocks noChangeArrowheads="1"/>
            </p:cNvSpPr>
            <p:nvPr/>
          </p:nvSpPr>
          <p:spPr bwMode="auto">
            <a:xfrm>
              <a:off x="604838" y="3714750"/>
              <a:ext cx="1503362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Resource gradient</a:t>
              </a:r>
              <a:endParaRPr lang="en-CA" altLang="en-US" sz="1400"/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0550" y="4892675"/>
            <a:ext cx="80724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/>
              <a:t>While ecological interactions may explain local distribution of species, there is little evidence supporting that ecological interactions set species range boundaries</a:t>
            </a:r>
            <a:endParaRPr lang="en-CA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6900" y="5691188"/>
            <a:ext cx="8072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/>
              <a:t>The struggle for survival forces species to co-exists one way or another</a:t>
            </a:r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1359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5575"/>
            <a:ext cx="91440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Now, image all those processes acting independently in many places on many species….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708920"/>
            <a:ext cx="9144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…the result….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581128"/>
            <a:ext cx="9144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Millions upon millions of species</a:t>
            </a:r>
          </a:p>
        </p:txBody>
      </p:sp>
    </p:spTree>
    <p:extLst>
      <p:ext uri="{BB962C8B-B14F-4D97-AF65-F5344CB8AC3E}">
        <p14:creationId xmlns:p14="http://schemas.microsoft.com/office/powerpoint/2010/main" val="183574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525" y="0"/>
            <a:ext cx="55058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b="1" dirty="0"/>
              <a:t>But how many species are there?: 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5200851" y="63149"/>
            <a:ext cx="1715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/>
              <a:t>Direct count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134163" y="4491188"/>
            <a:ext cx="35147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FF0000"/>
                </a:solidFill>
              </a:rPr>
              <a:t>Directly we do not even know how many species have been described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11976" y="1321494"/>
            <a:ext cx="2183457" cy="4474415"/>
            <a:chOff x="3450109" y="1856515"/>
            <a:chExt cx="2183457" cy="4474415"/>
          </a:xfrm>
        </p:grpSpPr>
        <p:sp>
          <p:nvSpPr>
            <p:cNvPr id="8" name="TextBox 18"/>
            <p:cNvSpPr txBox="1">
              <a:spLocks noChangeArrowheads="1"/>
            </p:cNvSpPr>
            <p:nvPr/>
          </p:nvSpPr>
          <p:spPr bwMode="auto">
            <a:xfrm>
              <a:off x="3473450" y="6053931"/>
              <a:ext cx="20417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dirty="0"/>
                <a:t>Mora et al., </a:t>
              </a:r>
              <a:r>
                <a:rPr lang="en-US" sz="1200" dirty="0" err="1"/>
                <a:t>Plos</a:t>
              </a:r>
              <a:r>
                <a:rPr lang="en-US" sz="1200" dirty="0"/>
                <a:t> Biology 2011</a:t>
              </a: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0109" y="1856515"/>
              <a:ext cx="2183457" cy="2824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254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was the Earth formed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0"/>
            <a:ext cx="9144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540568" y="620688"/>
            <a:ext cx="5112568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4.6 billion years ago -- </a:t>
            </a:r>
            <a:r>
              <a:rPr lang="en-US" dirty="0">
                <a:solidFill>
                  <a:schemeClr val="bg1"/>
                </a:solidFill>
              </a:rPr>
              <a:t>Formation of Earth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4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76200"/>
            <a:ext cx="2395538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7"/>
          <p:cNvSpPr txBox="1">
            <a:spLocks noChangeArrowheads="1"/>
          </p:cNvSpPr>
          <p:nvPr/>
        </p:nvSpPr>
        <p:spPr bwMode="auto">
          <a:xfrm>
            <a:off x="5486400" y="6400800"/>
            <a:ext cx="25812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/>
              <a:t>Baillie et al 2004, 2004 IUCN report</a:t>
            </a:r>
          </a:p>
        </p:txBody>
      </p:sp>
    </p:spTree>
    <p:extLst>
      <p:ext uri="{BB962C8B-B14F-4D97-AF65-F5344CB8AC3E}">
        <p14:creationId xmlns:p14="http://schemas.microsoft.com/office/powerpoint/2010/main" val="2188118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9525" y="0"/>
            <a:ext cx="55058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b="1" dirty="0"/>
              <a:t>But how many species are there?: 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133197" y="524814"/>
            <a:ext cx="2133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/>
              <a:t>Expert opinions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5200851" y="63149"/>
            <a:ext cx="19272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/>
              <a:t>Indirect count</a:t>
            </a:r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346981" y="2706040"/>
            <a:ext cx="815499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May (Science 2010),….”I think there are 3 to 100 million species”</a:t>
            </a:r>
          </a:p>
        </p:txBody>
      </p:sp>
    </p:spTree>
    <p:extLst>
      <p:ext uri="{BB962C8B-B14F-4D97-AF65-F5344CB8AC3E}">
        <p14:creationId xmlns:p14="http://schemas.microsoft.com/office/powerpoint/2010/main" val="411368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27" y="1032482"/>
            <a:ext cx="8248650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3171522"/>
            <a:ext cx="24384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9525" y="0"/>
            <a:ext cx="55058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b="1" dirty="0"/>
              <a:t>But how many species are there?: 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5200851" y="63149"/>
            <a:ext cx="19272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/>
              <a:t>Indirect count</a:t>
            </a: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133197" y="505358"/>
            <a:ext cx="23168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/>
              <a:t>Higher taxonomy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27989" y="3171522"/>
            <a:ext cx="5780787" cy="3762038"/>
            <a:chOff x="2827989" y="3171522"/>
            <a:chExt cx="5780787" cy="3762038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351" y="3171522"/>
              <a:ext cx="4267425" cy="376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Freeform 9"/>
            <p:cNvSpPr/>
            <p:nvPr/>
          </p:nvSpPr>
          <p:spPr>
            <a:xfrm rot="249869">
              <a:off x="2827989" y="4648496"/>
              <a:ext cx="1507788" cy="208352"/>
            </a:xfrm>
            <a:custGeom>
              <a:avLst/>
              <a:gdLst>
                <a:gd name="connsiteX0" fmla="*/ 0 w 1507788"/>
                <a:gd name="connsiteY0" fmla="*/ 188897 h 208352"/>
                <a:gd name="connsiteX1" fmla="*/ 496111 w 1507788"/>
                <a:gd name="connsiteY1" fmla="*/ 13799 h 208352"/>
                <a:gd name="connsiteX2" fmla="*/ 1079771 w 1507788"/>
                <a:gd name="connsiteY2" fmla="*/ 33254 h 208352"/>
                <a:gd name="connsiteX3" fmla="*/ 1507788 w 1507788"/>
                <a:gd name="connsiteY3" fmla="*/ 208352 h 20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7788" h="208352">
                  <a:moveTo>
                    <a:pt x="0" y="188897"/>
                  </a:moveTo>
                  <a:cubicBezTo>
                    <a:pt x="158074" y="114318"/>
                    <a:pt x="316149" y="39739"/>
                    <a:pt x="496111" y="13799"/>
                  </a:cubicBezTo>
                  <a:cubicBezTo>
                    <a:pt x="676073" y="-12141"/>
                    <a:pt x="911158" y="829"/>
                    <a:pt x="1079771" y="33254"/>
                  </a:cubicBezTo>
                  <a:cubicBezTo>
                    <a:pt x="1248384" y="65679"/>
                    <a:pt x="1378086" y="137015"/>
                    <a:pt x="1507788" y="208352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6488668"/>
            <a:ext cx="285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Mora et al. PlosBiology 2011</a:t>
            </a:r>
          </a:p>
        </p:txBody>
      </p:sp>
    </p:spTree>
    <p:extLst>
      <p:ext uri="{BB962C8B-B14F-4D97-AF65-F5344CB8AC3E}">
        <p14:creationId xmlns:p14="http://schemas.microsoft.com/office/powerpoint/2010/main" val="33027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6833"/>
            <a:ext cx="9144000" cy="3667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So how many species are there on Earth?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695474"/>
            <a:ext cx="7616825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75155"/>
            <a:ext cx="9144000" cy="3667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Implications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270" y="5430567"/>
            <a:ext cx="4962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 average, 6,200 species have been described per year in the last 20 year…</a:t>
            </a:r>
            <a:endParaRPr lang="en-CA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790653" y="5430567"/>
            <a:ext cx="428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so describing the remaining species could take up to 1,200 years</a:t>
            </a:r>
            <a:endParaRPr lang="en-CA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6" y="5753299"/>
            <a:ext cx="448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average cost of describing an species is estimated at </a:t>
            </a:r>
            <a:r>
              <a:rPr lang="en-US" sz="1200" dirty="0" err="1"/>
              <a:t>US$48,000</a:t>
            </a:r>
            <a:r>
              <a:rPr lang="en-US" sz="1200" dirty="0"/>
              <a:t>…</a:t>
            </a:r>
            <a:endParaRPr lang="en-CA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452725" y="5757979"/>
            <a:ext cx="4466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so describing the remaining species could cost up to US$ 364 billions</a:t>
            </a:r>
            <a:endParaRPr lang="en-CA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49" y="6113054"/>
            <a:ext cx="4186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 average a taxonomist describes 24.8 species in his/her life…</a:t>
            </a:r>
            <a:endParaRPr lang="en-CA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010758" y="6108512"/>
            <a:ext cx="4757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so describing the remaining species would require 303,000  taxonomists</a:t>
            </a:r>
            <a:endParaRPr lang="en-CA" sz="12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75961" y="6581001"/>
            <a:ext cx="19680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i="1" dirty="0"/>
              <a:t>Mora et al. PlosBiology 2011</a:t>
            </a:r>
          </a:p>
        </p:txBody>
      </p:sp>
    </p:spTree>
    <p:extLst>
      <p:ext uri="{BB962C8B-B14F-4D97-AF65-F5344CB8AC3E}">
        <p14:creationId xmlns:p14="http://schemas.microsoft.com/office/powerpoint/2010/main" val="724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6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BB8A2-F0E0-4B19-A622-87496FD19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564904"/>
            <a:ext cx="4826906" cy="3861048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FDD7BE4-B53C-4A62-9994-DE0BAE8CB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" y="0"/>
            <a:ext cx="55058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b="1" dirty="0"/>
              <a:t>But how many species are there?: </a:t>
            </a: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43890C39-2798-44F7-A2C4-B3F68D23E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111" y="836712"/>
            <a:ext cx="20417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dirty="0"/>
              <a:t>Mora et al., </a:t>
            </a:r>
            <a:r>
              <a:rPr lang="en-US" sz="1200" dirty="0" err="1"/>
              <a:t>Plos</a:t>
            </a:r>
            <a:r>
              <a:rPr lang="en-US" sz="1200" dirty="0"/>
              <a:t> Biology 2011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245669-1AD8-476A-B8F1-D73F1FEEAF3F}"/>
              </a:ext>
            </a:extLst>
          </p:cNvPr>
          <p:cNvSpPr/>
          <p:nvPr/>
        </p:nvSpPr>
        <p:spPr>
          <a:xfrm>
            <a:off x="1043608" y="1412776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https://journals.plos.org/plosbiology/article?id=10.1371/journal.pbio.1001127</a:t>
            </a:r>
          </a:p>
        </p:txBody>
      </p:sp>
    </p:spTree>
    <p:extLst>
      <p:ext uri="{BB962C8B-B14F-4D97-AF65-F5344CB8AC3E}">
        <p14:creationId xmlns:p14="http://schemas.microsoft.com/office/powerpoint/2010/main" val="163244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So how many species are there? 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267200" y="1108075"/>
            <a:ext cx="3060700" cy="2701925"/>
            <a:chOff x="4343400" y="1219200"/>
            <a:chExt cx="3060622" cy="2702567"/>
          </a:xfrm>
        </p:grpSpPr>
        <p:pic>
          <p:nvPicPr>
            <p:cNvPr id="1229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666" y="1417116"/>
              <a:ext cx="1505356" cy="69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9" name="TextBox 10"/>
            <p:cNvSpPr txBox="1">
              <a:spLocks noChangeArrowheads="1"/>
            </p:cNvSpPr>
            <p:nvPr/>
          </p:nvSpPr>
          <p:spPr bwMode="auto">
            <a:xfrm>
              <a:off x="4343400" y="1219200"/>
              <a:ext cx="2427226" cy="2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/>
                <a:t>Marine 	                  Terrestrial</a:t>
              </a:r>
            </a:p>
          </p:txBody>
        </p:sp>
        <p:pic>
          <p:nvPicPr>
            <p:cNvPr id="1230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218" y="1417116"/>
              <a:ext cx="897269" cy="714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1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218" y="2357214"/>
              <a:ext cx="975590" cy="587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665" y="2357214"/>
              <a:ext cx="1353380" cy="63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3" name="TextBox 14"/>
            <p:cNvSpPr txBox="1">
              <a:spLocks noChangeArrowheads="1"/>
            </p:cNvSpPr>
            <p:nvPr/>
          </p:nvSpPr>
          <p:spPr bwMode="auto">
            <a:xfrm>
              <a:off x="4343400" y="2159223"/>
              <a:ext cx="2076397" cy="2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/>
                <a:t>Pretty	                  Ugly</a:t>
              </a:r>
            </a:p>
          </p:txBody>
        </p:sp>
        <p:sp>
          <p:nvSpPr>
            <p:cNvPr id="12304" name="TextBox 15"/>
            <p:cNvSpPr txBox="1">
              <a:spLocks noChangeArrowheads="1"/>
            </p:cNvSpPr>
            <p:nvPr/>
          </p:nvSpPr>
          <p:spPr bwMode="auto">
            <a:xfrm>
              <a:off x="4343400" y="2972216"/>
              <a:ext cx="2185932" cy="2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/>
                <a:t>Large	                   Small</a:t>
              </a:r>
            </a:p>
          </p:txBody>
        </p:sp>
        <p:pic>
          <p:nvPicPr>
            <p:cNvPr id="12305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219" y="3177923"/>
              <a:ext cx="1196358" cy="743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6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665" y="3177923"/>
              <a:ext cx="1379053" cy="742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04800" y="457200"/>
            <a:ext cx="822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Answer: Nobody knows with certainty yet; but,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939702"/>
            <a:ext cx="3129064" cy="295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38200" y="4038600"/>
            <a:ext cx="3429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>
                <a:latin typeface="Calibri" pitchFamily="34" charset="0"/>
              </a:rPr>
              <a:t>2) Many species are hard to differentiate and similar looking things may turn up to be different species.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28600" y="6172200"/>
            <a:ext cx="822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So, perhaps we will never know…</a:t>
            </a:r>
          </a:p>
        </p:txBody>
      </p:sp>
      <p:grpSp>
        <p:nvGrpSpPr>
          <p:cNvPr id="12321" name="Group 33"/>
          <p:cNvGrpSpPr>
            <a:grpSpLocks/>
          </p:cNvGrpSpPr>
          <p:nvPr/>
        </p:nvGrpSpPr>
        <p:grpSpPr bwMode="auto">
          <a:xfrm>
            <a:off x="685800" y="838200"/>
            <a:ext cx="3048000" cy="2835275"/>
            <a:chOff x="432" y="528"/>
            <a:chExt cx="1920" cy="1786"/>
          </a:xfrm>
        </p:grpSpPr>
        <p:grpSp>
          <p:nvGrpSpPr>
            <p:cNvPr id="12310" name="Group 22"/>
            <p:cNvGrpSpPr>
              <a:grpSpLocks/>
            </p:cNvGrpSpPr>
            <p:nvPr/>
          </p:nvGrpSpPr>
          <p:grpSpPr bwMode="auto">
            <a:xfrm>
              <a:off x="432" y="528"/>
              <a:ext cx="1920" cy="1786"/>
              <a:chOff x="432" y="528"/>
              <a:chExt cx="1920" cy="1786"/>
            </a:xfrm>
          </p:grpSpPr>
          <p:pic>
            <p:nvPicPr>
              <p:cNvPr id="12307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" y="1069"/>
                <a:ext cx="1409" cy="1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08" name="TextBox 6"/>
              <p:cNvSpPr txBox="1">
                <a:spLocks noChangeArrowheads="1"/>
              </p:cNvSpPr>
              <p:nvPr/>
            </p:nvSpPr>
            <p:spPr bwMode="auto">
              <a:xfrm>
                <a:off x="960" y="768"/>
                <a:ext cx="139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200"/>
                  <a:t>~17.000 new species were discovered in 2006 alone</a:t>
                </a:r>
              </a:p>
            </p:txBody>
          </p:sp>
          <p:sp>
            <p:nvSpPr>
              <p:cNvPr id="12309" name="TextBox 7"/>
              <p:cNvSpPr txBox="1">
                <a:spLocks noChangeArrowheads="1"/>
              </p:cNvSpPr>
              <p:nvPr/>
            </p:nvSpPr>
            <p:spPr bwMode="auto">
              <a:xfrm>
                <a:off x="768" y="2160"/>
                <a:ext cx="1499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000"/>
                  <a:t>SOS (State of Observed species 2007)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432" y="528"/>
                <a:ext cx="183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latin typeface="Calibri" pitchFamily="34" charset="0"/>
                  </a:rPr>
                  <a:t>1) new species just keep poring in.</a:t>
                </a:r>
              </a:p>
            </p:txBody>
          </p:sp>
        </p:grpSp>
        <p:sp>
          <p:nvSpPr>
            <p:cNvPr id="12312" name="Text Box 24"/>
            <p:cNvSpPr txBox="1">
              <a:spLocks noChangeArrowheads="1"/>
            </p:cNvSpPr>
            <p:nvPr/>
          </p:nvSpPr>
          <p:spPr bwMode="auto">
            <a:xfrm>
              <a:off x="1528" y="1488"/>
              <a:ext cx="34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Insects</a:t>
              </a:r>
            </a:p>
          </p:txBody>
        </p:sp>
        <p:sp>
          <p:nvSpPr>
            <p:cNvPr id="12313" name="Text Box 25"/>
            <p:cNvSpPr txBox="1">
              <a:spLocks noChangeArrowheads="1"/>
            </p:cNvSpPr>
            <p:nvPr/>
          </p:nvSpPr>
          <p:spPr bwMode="auto">
            <a:xfrm>
              <a:off x="1008" y="2064"/>
              <a:ext cx="3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Plants</a:t>
              </a:r>
            </a:p>
          </p:txBody>
        </p:sp>
        <p:sp>
          <p:nvSpPr>
            <p:cNvPr id="12314" name="Text Box 26"/>
            <p:cNvSpPr txBox="1">
              <a:spLocks noChangeArrowheads="1"/>
            </p:cNvSpPr>
            <p:nvPr/>
          </p:nvSpPr>
          <p:spPr bwMode="auto">
            <a:xfrm>
              <a:off x="624" y="1872"/>
              <a:ext cx="4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Vertebrates</a:t>
              </a:r>
            </a:p>
          </p:txBody>
        </p:sp>
        <p:sp>
          <p:nvSpPr>
            <p:cNvPr id="12315" name="Text Box 27"/>
            <p:cNvSpPr txBox="1">
              <a:spLocks noChangeArrowheads="1"/>
            </p:cNvSpPr>
            <p:nvPr/>
          </p:nvSpPr>
          <p:spPr bwMode="auto">
            <a:xfrm>
              <a:off x="576" y="1632"/>
              <a:ext cx="4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Arachnida</a:t>
              </a:r>
            </a:p>
          </p:txBody>
        </p:sp>
        <p:sp>
          <p:nvSpPr>
            <p:cNvPr id="12316" name="Text Box 28"/>
            <p:cNvSpPr txBox="1">
              <a:spLocks noChangeArrowheads="1"/>
            </p:cNvSpPr>
            <p:nvPr/>
          </p:nvSpPr>
          <p:spPr bwMode="auto">
            <a:xfrm>
              <a:off x="624" y="1440"/>
              <a:ext cx="40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Mollusca</a:t>
              </a:r>
            </a:p>
          </p:txBody>
        </p:sp>
        <p:sp>
          <p:nvSpPr>
            <p:cNvPr id="12317" name="Text Box 29"/>
            <p:cNvSpPr txBox="1">
              <a:spLocks noChangeArrowheads="1"/>
            </p:cNvSpPr>
            <p:nvPr/>
          </p:nvSpPr>
          <p:spPr bwMode="auto">
            <a:xfrm>
              <a:off x="624" y="1296"/>
              <a:ext cx="44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Crustacea</a:t>
              </a:r>
            </a:p>
          </p:txBody>
        </p:sp>
        <p:sp>
          <p:nvSpPr>
            <p:cNvPr id="12318" name="Text Box 30"/>
            <p:cNvSpPr txBox="1">
              <a:spLocks noChangeArrowheads="1"/>
            </p:cNvSpPr>
            <p:nvPr/>
          </p:nvSpPr>
          <p:spPr bwMode="auto">
            <a:xfrm>
              <a:off x="624" y="1152"/>
              <a:ext cx="50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Prokaryotes</a:t>
              </a:r>
            </a:p>
          </p:txBody>
        </p:sp>
        <p:sp>
          <p:nvSpPr>
            <p:cNvPr id="12319" name="Text Box 31"/>
            <p:cNvSpPr txBox="1">
              <a:spLocks noChangeArrowheads="1"/>
            </p:cNvSpPr>
            <p:nvPr/>
          </p:nvSpPr>
          <p:spPr bwMode="auto">
            <a:xfrm>
              <a:off x="816" y="1104"/>
              <a:ext cx="40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Protozoa</a:t>
              </a:r>
            </a:p>
          </p:txBody>
        </p:sp>
        <p:sp>
          <p:nvSpPr>
            <p:cNvPr id="12320" name="Text Box 32"/>
            <p:cNvSpPr txBox="1">
              <a:spLocks noChangeArrowheads="1"/>
            </p:cNvSpPr>
            <p:nvPr/>
          </p:nvSpPr>
          <p:spPr bwMode="auto">
            <a:xfrm>
              <a:off x="912" y="1008"/>
              <a:ext cx="56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Other animals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46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…o</a:t>
            </a:r>
            <a:r>
              <a:rPr lang="en-US" dirty="0">
                <a:latin typeface="+mn-lt"/>
                <a:cs typeface="+mn-cs"/>
              </a:rPr>
              <a:t>verlapping </a:t>
            </a:r>
            <a:r>
              <a:rPr lang="en-US" dirty="0"/>
              <a:t>of ranges c</a:t>
            </a:r>
            <a:r>
              <a:rPr lang="en-US" dirty="0">
                <a:latin typeface="+mn-lt"/>
                <a:cs typeface="+mn-cs"/>
              </a:rPr>
              <a:t>reate global diversity patterns: m</a:t>
            </a:r>
            <a:r>
              <a:rPr lang="en-US" dirty="0"/>
              <a:t>ostly in the tropics…</a:t>
            </a:r>
            <a:endParaRPr lang="en-US" dirty="0">
              <a:latin typeface="+mn-lt"/>
              <a:cs typeface="+mn-cs"/>
            </a:endParaRPr>
          </a:p>
        </p:txBody>
      </p:sp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177800" y="2897188"/>
            <a:ext cx="3430588" cy="1314450"/>
            <a:chOff x="174625" y="2587823"/>
            <a:chExt cx="3430494" cy="1314252"/>
          </a:xfrm>
        </p:grpSpPr>
        <p:pic>
          <p:nvPicPr>
            <p:cNvPr id="2562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25" y="2895600"/>
              <a:ext cx="3430494" cy="6594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26" name="TextBox 7"/>
            <p:cNvSpPr txBox="1">
              <a:spLocks noChangeArrowheads="1"/>
            </p:cNvSpPr>
            <p:nvPr/>
          </p:nvSpPr>
          <p:spPr bwMode="auto">
            <a:xfrm>
              <a:off x="1860456" y="3657600"/>
              <a:ext cx="17446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/>
                <a:t>Roberts et al, Science 2002</a:t>
              </a:r>
            </a:p>
          </p:txBody>
        </p:sp>
        <p:sp>
          <p:nvSpPr>
            <p:cNvPr id="25627" name="TextBox 9"/>
            <p:cNvSpPr txBox="1">
              <a:spLocks noChangeArrowheads="1"/>
            </p:cNvSpPr>
            <p:nvPr/>
          </p:nvSpPr>
          <p:spPr bwMode="auto">
            <a:xfrm>
              <a:off x="174625" y="2587823"/>
              <a:ext cx="2655815" cy="304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1.000 species of animals</a:t>
              </a:r>
            </a:p>
          </p:txBody>
        </p:sp>
      </p:grpSp>
      <p:grpSp>
        <p:nvGrpSpPr>
          <p:cNvPr id="25604" name="Group 7"/>
          <p:cNvGrpSpPr>
            <a:grpSpLocks/>
          </p:cNvGrpSpPr>
          <p:nvPr/>
        </p:nvGrpSpPr>
        <p:grpSpPr bwMode="auto">
          <a:xfrm>
            <a:off x="3657600" y="546100"/>
            <a:ext cx="3030538" cy="3262313"/>
            <a:chOff x="3810000" y="546273"/>
            <a:chExt cx="3029772" cy="3261480"/>
          </a:xfrm>
        </p:grpSpPr>
        <p:pic>
          <p:nvPicPr>
            <p:cNvPr id="256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854050"/>
              <a:ext cx="1974057" cy="2785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23" name="TextBox 7"/>
            <p:cNvSpPr txBox="1">
              <a:spLocks noChangeArrowheads="1"/>
            </p:cNvSpPr>
            <p:nvPr/>
          </p:nvSpPr>
          <p:spPr bwMode="auto">
            <a:xfrm>
              <a:off x="4646401" y="3563340"/>
              <a:ext cx="1687087" cy="244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/>
                <a:t>Grenyer et al, Nature 2007</a:t>
              </a:r>
            </a:p>
          </p:txBody>
        </p:sp>
        <p:sp>
          <p:nvSpPr>
            <p:cNvPr id="25624" name="TextBox 12"/>
            <p:cNvSpPr txBox="1">
              <a:spLocks noChangeArrowheads="1"/>
            </p:cNvSpPr>
            <p:nvPr/>
          </p:nvSpPr>
          <p:spPr bwMode="auto">
            <a:xfrm>
              <a:off x="3810000" y="546273"/>
              <a:ext cx="3029772" cy="304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20.000 species of vertebrates</a:t>
              </a:r>
            </a:p>
          </p:txBody>
        </p:sp>
      </p:grpSp>
      <p:grpSp>
        <p:nvGrpSpPr>
          <p:cNvPr id="25605" name="Group 6"/>
          <p:cNvGrpSpPr>
            <a:grpSpLocks/>
          </p:cNvGrpSpPr>
          <p:nvPr/>
        </p:nvGrpSpPr>
        <p:grpSpPr bwMode="auto">
          <a:xfrm>
            <a:off x="174625" y="4568825"/>
            <a:ext cx="4203700" cy="2038350"/>
            <a:chOff x="174625" y="4569023"/>
            <a:chExt cx="4202908" cy="2037992"/>
          </a:xfrm>
        </p:grpSpPr>
        <p:pic>
          <p:nvPicPr>
            <p:cNvPr id="256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25" y="4800600"/>
              <a:ext cx="4202908" cy="1570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20" name="TextBox 5"/>
            <p:cNvSpPr txBox="1">
              <a:spLocks noChangeArrowheads="1"/>
            </p:cNvSpPr>
            <p:nvPr/>
          </p:nvSpPr>
          <p:spPr bwMode="auto">
            <a:xfrm>
              <a:off x="2269730" y="6362583"/>
              <a:ext cx="1630056" cy="244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/>
                <a:t>Worms et al, Nature 2005</a:t>
              </a:r>
            </a:p>
          </p:txBody>
        </p:sp>
        <p:sp>
          <p:nvSpPr>
            <p:cNvPr id="25621" name="TextBox 17"/>
            <p:cNvSpPr txBox="1">
              <a:spLocks noChangeArrowheads="1"/>
            </p:cNvSpPr>
            <p:nvPr/>
          </p:nvSpPr>
          <p:spPr bwMode="auto">
            <a:xfrm>
              <a:off x="228590" y="4569023"/>
              <a:ext cx="2071297" cy="304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40 species of fish</a:t>
              </a:r>
            </a:p>
          </p:txBody>
        </p:sp>
      </p:grpSp>
      <p:grpSp>
        <p:nvGrpSpPr>
          <p:cNvPr id="25606" name="Group 8"/>
          <p:cNvGrpSpPr>
            <a:grpSpLocks/>
          </p:cNvGrpSpPr>
          <p:nvPr/>
        </p:nvGrpSpPr>
        <p:grpSpPr bwMode="auto">
          <a:xfrm>
            <a:off x="4792663" y="4565650"/>
            <a:ext cx="3465512" cy="2138363"/>
            <a:chOff x="4792584" y="4565446"/>
            <a:chExt cx="3465593" cy="2138566"/>
          </a:xfrm>
        </p:grpSpPr>
        <p:pic>
          <p:nvPicPr>
            <p:cNvPr id="2561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190" y="4789421"/>
              <a:ext cx="2889614" cy="157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7" name="TextBox 5"/>
            <p:cNvSpPr txBox="1">
              <a:spLocks noChangeArrowheads="1"/>
            </p:cNvSpPr>
            <p:nvPr/>
          </p:nvSpPr>
          <p:spPr bwMode="auto">
            <a:xfrm>
              <a:off x="6400759" y="6459514"/>
              <a:ext cx="1857418" cy="244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 dirty="0" err="1"/>
                <a:t>Ruthenford</a:t>
              </a:r>
              <a:r>
                <a:rPr lang="en-US" sz="1000" dirty="0"/>
                <a:t> et al, Nature 1996</a:t>
              </a:r>
            </a:p>
          </p:txBody>
        </p:sp>
        <p:sp>
          <p:nvSpPr>
            <p:cNvPr id="25618" name="TextBox 20"/>
            <p:cNvSpPr txBox="1">
              <a:spLocks noChangeArrowheads="1"/>
            </p:cNvSpPr>
            <p:nvPr/>
          </p:nvSpPr>
          <p:spPr bwMode="auto">
            <a:xfrm>
              <a:off x="4792584" y="4565446"/>
              <a:ext cx="2733739" cy="304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30 species of foraminifera</a:t>
              </a:r>
            </a:p>
          </p:txBody>
        </p:sp>
      </p:grpSp>
      <p:grpSp>
        <p:nvGrpSpPr>
          <p:cNvPr id="25607" name="Group 5"/>
          <p:cNvGrpSpPr>
            <a:grpSpLocks/>
          </p:cNvGrpSpPr>
          <p:nvPr/>
        </p:nvGrpSpPr>
        <p:grpSpPr bwMode="auto">
          <a:xfrm>
            <a:off x="174625" y="519113"/>
            <a:ext cx="3406775" cy="2300287"/>
            <a:chOff x="174625" y="519113"/>
            <a:chExt cx="3407106" cy="2300287"/>
          </a:xfrm>
        </p:grpSpPr>
        <p:pic>
          <p:nvPicPr>
            <p:cNvPr id="25613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25" y="805611"/>
              <a:ext cx="3385981" cy="1769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14" name="TextBox 5"/>
            <p:cNvSpPr txBox="1">
              <a:spLocks noChangeArrowheads="1"/>
            </p:cNvSpPr>
            <p:nvPr/>
          </p:nvSpPr>
          <p:spPr bwMode="auto">
            <a:xfrm>
              <a:off x="2006931" y="2574925"/>
              <a:ext cx="15748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/>
                <a:t>Myers et al, Nature 2000</a:t>
              </a:r>
            </a:p>
          </p:txBody>
        </p:sp>
        <p:sp>
          <p:nvSpPr>
            <p:cNvPr id="25615" name="TextBox 1"/>
            <p:cNvSpPr txBox="1">
              <a:spLocks noChangeArrowheads="1"/>
            </p:cNvSpPr>
            <p:nvPr/>
          </p:nvSpPr>
          <p:spPr bwMode="auto">
            <a:xfrm>
              <a:off x="174625" y="519113"/>
              <a:ext cx="303083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10.000 species of vertebrates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029325" y="1066800"/>
            <a:ext cx="2781300" cy="3308350"/>
            <a:chOff x="6172200" y="1066800"/>
            <a:chExt cx="2781521" cy="3308927"/>
          </a:xfrm>
        </p:grpSpPr>
        <p:pic>
          <p:nvPicPr>
            <p:cNvPr id="25610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804" y="1374577"/>
              <a:ext cx="2480520" cy="2838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1" name="TextBox 24"/>
            <p:cNvSpPr txBox="1">
              <a:spLocks noChangeArrowheads="1"/>
            </p:cNvSpPr>
            <p:nvPr/>
          </p:nvSpPr>
          <p:spPr bwMode="auto">
            <a:xfrm>
              <a:off x="6172200" y="1066800"/>
              <a:ext cx="2781521" cy="3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13.000 species of Eukaryotes</a:t>
              </a:r>
            </a:p>
          </p:txBody>
        </p:sp>
        <p:sp>
          <p:nvSpPr>
            <p:cNvPr id="25612" name="TextBox 7"/>
            <p:cNvSpPr txBox="1">
              <a:spLocks noChangeArrowheads="1"/>
            </p:cNvSpPr>
            <p:nvPr/>
          </p:nvSpPr>
          <p:spPr bwMode="auto">
            <a:xfrm>
              <a:off x="7056373" y="4131210"/>
              <a:ext cx="1722312" cy="244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/>
                <a:t>Tittensor et al, Nature 2010</a:t>
              </a:r>
            </a:p>
          </p:txBody>
        </p:sp>
      </p:grpSp>
      <p:sp>
        <p:nvSpPr>
          <p:cNvPr id="28" name="Title 1"/>
          <p:cNvSpPr txBox="1">
            <a:spLocks/>
          </p:cNvSpPr>
          <p:nvPr/>
        </p:nvSpPr>
        <p:spPr>
          <a:xfrm>
            <a:off x="838200" y="2667000"/>
            <a:ext cx="7620000" cy="1600200"/>
          </a:xfrm>
          <a:prstGeom prst="rect">
            <a:avLst/>
          </a:prstGeom>
          <a:solidFill>
            <a:srgbClr val="FF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SO WHERE ARE THE REMAINING  8 MILLION SPECIES WE THINK EXISTS!</a:t>
            </a:r>
          </a:p>
        </p:txBody>
      </p:sp>
    </p:spTree>
    <p:extLst>
      <p:ext uri="{BB962C8B-B14F-4D97-AF65-F5344CB8AC3E}">
        <p14:creationId xmlns:p14="http://schemas.microsoft.com/office/powerpoint/2010/main" val="33626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8"/>
          <p:cNvSpPr txBox="1">
            <a:spLocks noChangeArrowheads="1"/>
          </p:cNvSpPr>
          <p:nvPr/>
        </p:nvSpPr>
        <p:spPr bwMode="auto">
          <a:xfrm>
            <a:off x="160506" y="1024647"/>
            <a:ext cx="891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400" b="1" dirty="0"/>
              <a:t>If we assume everything is correct, it seems that in general species are found on the tropics more so than in other places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87824" y="2852936"/>
            <a:ext cx="2470150" cy="2741884"/>
            <a:chOff x="905668" y="2509735"/>
            <a:chExt cx="2470150" cy="2741884"/>
          </a:xfrm>
        </p:grpSpPr>
        <p:pic>
          <p:nvPicPr>
            <p:cNvPr id="1536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868" y="2814535"/>
              <a:ext cx="2393950" cy="1685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5" name="TextBox 22"/>
            <p:cNvSpPr txBox="1">
              <a:spLocks noChangeArrowheads="1"/>
            </p:cNvSpPr>
            <p:nvPr/>
          </p:nvSpPr>
          <p:spPr bwMode="auto">
            <a:xfrm>
              <a:off x="905668" y="2509735"/>
              <a:ext cx="8572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/>
                <a:t>Fishes</a:t>
              </a:r>
            </a:p>
          </p:txBody>
        </p:sp>
        <p:sp>
          <p:nvSpPr>
            <p:cNvPr id="15366" name="TextBox 23"/>
            <p:cNvSpPr txBox="1">
              <a:spLocks noChangeArrowheads="1"/>
            </p:cNvSpPr>
            <p:nvPr/>
          </p:nvSpPr>
          <p:spPr bwMode="auto">
            <a:xfrm>
              <a:off x="1439068" y="5037306"/>
              <a:ext cx="17208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800"/>
                <a:t>Mora &amp; Robertson (Ecology 2005)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52400"/>
            <a:ext cx="9144000" cy="366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Where is biodiversity:  THE PATTERNS</a:t>
            </a:r>
          </a:p>
        </p:txBody>
      </p:sp>
    </p:spTree>
    <p:extLst>
      <p:ext uri="{BB962C8B-B14F-4D97-AF65-F5344CB8AC3E}">
        <p14:creationId xmlns:p14="http://schemas.microsoft.com/office/powerpoint/2010/main" val="266231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286000" y="1219200"/>
            <a:ext cx="4724400" cy="1600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2019300" y="1485900"/>
            <a:ext cx="3733800" cy="3200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286000" y="1219200"/>
            <a:ext cx="4953000" cy="121920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1714500" y="1790700"/>
            <a:ext cx="4114800" cy="297180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5181600" y="3124200"/>
            <a:ext cx="21336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6934200" y="2514600"/>
            <a:ext cx="381000" cy="228600"/>
          </a:xfrm>
          <a:prstGeom prst="straightConnector1">
            <a:avLst/>
          </a:prstGeom>
          <a:ln w="571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 flipH="1" flipV="1">
            <a:off x="5181600" y="5029200"/>
            <a:ext cx="381000" cy="228600"/>
          </a:xfrm>
          <a:prstGeom prst="straightConnector1">
            <a:avLst/>
          </a:prstGeom>
          <a:ln w="571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95287" y="2449408"/>
            <a:ext cx="2591104" cy="4219132"/>
            <a:chOff x="395287" y="2449408"/>
            <a:chExt cx="2591104" cy="421913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7" y="2449408"/>
              <a:ext cx="2591104" cy="3942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032138" y="6391541"/>
              <a:ext cx="195425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200" dirty="0" err="1">
                  <a:solidFill>
                    <a:schemeClr val="bg1"/>
                  </a:solidFill>
                </a:rPr>
                <a:t>Tittensor</a:t>
              </a:r>
              <a:r>
                <a:rPr lang="en-US" sz="1200" dirty="0">
                  <a:solidFill>
                    <a:schemeClr val="bg1"/>
                  </a:solidFill>
                </a:rPr>
                <a:t> et al, Nature 2011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Why in the tropics?: </a:t>
            </a:r>
            <a:r>
              <a:rPr lang="en-US" dirty="0"/>
              <a:t>THE MECHANISMS ARE NOT CLEAR</a:t>
            </a:r>
            <a:endParaRPr lang="en-US" dirty="0">
              <a:latin typeface="+mn-lt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59668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 CASE STUDY WITH THE TEMPERATURE HYPOTHESIS</a:t>
            </a:r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73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613666"/>
            <a:ext cx="3639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Temperature–richness relationships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519225"/>
            <a:ext cx="29079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i="1" dirty="0"/>
              <a:t>more energy more individuals more species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005090" y="1240443"/>
            <a:ext cx="4502375" cy="2034007"/>
            <a:chOff x="3005090" y="1240443"/>
            <a:chExt cx="4502375" cy="2034007"/>
          </a:xfrm>
        </p:grpSpPr>
        <p:sp>
          <p:nvSpPr>
            <p:cNvPr id="6" name="Freeform 5"/>
            <p:cNvSpPr/>
            <p:nvPr/>
          </p:nvSpPr>
          <p:spPr>
            <a:xfrm rot="20089270">
              <a:off x="3005090" y="1868004"/>
              <a:ext cx="1908747" cy="1406446"/>
            </a:xfrm>
            <a:custGeom>
              <a:avLst/>
              <a:gdLst>
                <a:gd name="connsiteX0" fmla="*/ 0 w 1507788"/>
                <a:gd name="connsiteY0" fmla="*/ 188897 h 208352"/>
                <a:gd name="connsiteX1" fmla="*/ 496111 w 1507788"/>
                <a:gd name="connsiteY1" fmla="*/ 13799 h 208352"/>
                <a:gd name="connsiteX2" fmla="*/ 1079771 w 1507788"/>
                <a:gd name="connsiteY2" fmla="*/ 33254 h 208352"/>
                <a:gd name="connsiteX3" fmla="*/ 1507788 w 1507788"/>
                <a:gd name="connsiteY3" fmla="*/ 208352 h 208352"/>
                <a:gd name="connsiteX0" fmla="*/ 0 w 1507788"/>
                <a:gd name="connsiteY0" fmla="*/ 175173 h 194628"/>
                <a:gd name="connsiteX1" fmla="*/ 496111 w 1507788"/>
                <a:gd name="connsiteY1" fmla="*/ 75 h 194628"/>
                <a:gd name="connsiteX2" fmla="*/ 1507788 w 1507788"/>
                <a:gd name="connsiteY2" fmla="*/ 194628 h 194628"/>
                <a:gd name="connsiteX0" fmla="*/ 0 w 1837993"/>
                <a:gd name="connsiteY0" fmla="*/ 1621381 h 1621381"/>
                <a:gd name="connsiteX1" fmla="*/ 496111 w 1837993"/>
                <a:gd name="connsiteY1" fmla="*/ 1446283 h 1621381"/>
                <a:gd name="connsiteX2" fmla="*/ 1837993 w 1837993"/>
                <a:gd name="connsiteY2" fmla="*/ 990 h 1621381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7993" h="1624308">
                  <a:moveTo>
                    <a:pt x="0" y="1624308"/>
                  </a:moveTo>
                  <a:cubicBezTo>
                    <a:pt x="23392" y="1378924"/>
                    <a:pt x="328173" y="784681"/>
                    <a:pt x="634505" y="514616"/>
                  </a:cubicBezTo>
                  <a:cubicBezTo>
                    <a:pt x="940837" y="244551"/>
                    <a:pt x="1627227" y="-36615"/>
                    <a:pt x="1837993" y="3917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13632" y="1240443"/>
              <a:ext cx="29938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“more individuals hypothesis”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13631" y="378534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i="1" dirty="0"/>
              <a:t>More species survive under warm than cold conditions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165462" y="4273623"/>
            <a:ext cx="4342003" cy="1708569"/>
            <a:chOff x="3165462" y="4273623"/>
            <a:chExt cx="4342003" cy="1708569"/>
          </a:xfrm>
        </p:grpSpPr>
        <p:sp>
          <p:nvSpPr>
            <p:cNvPr id="11" name="Freeform 10"/>
            <p:cNvSpPr/>
            <p:nvPr/>
          </p:nvSpPr>
          <p:spPr>
            <a:xfrm rot="997763" flipV="1">
              <a:off x="3165462" y="4273623"/>
              <a:ext cx="1744377" cy="1662057"/>
            </a:xfrm>
            <a:custGeom>
              <a:avLst/>
              <a:gdLst>
                <a:gd name="connsiteX0" fmla="*/ 0 w 1507788"/>
                <a:gd name="connsiteY0" fmla="*/ 188897 h 208352"/>
                <a:gd name="connsiteX1" fmla="*/ 496111 w 1507788"/>
                <a:gd name="connsiteY1" fmla="*/ 13799 h 208352"/>
                <a:gd name="connsiteX2" fmla="*/ 1079771 w 1507788"/>
                <a:gd name="connsiteY2" fmla="*/ 33254 h 208352"/>
                <a:gd name="connsiteX3" fmla="*/ 1507788 w 1507788"/>
                <a:gd name="connsiteY3" fmla="*/ 208352 h 208352"/>
                <a:gd name="connsiteX0" fmla="*/ 0 w 1507788"/>
                <a:gd name="connsiteY0" fmla="*/ 175173 h 194628"/>
                <a:gd name="connsiteX1" fmla="*/ 496111 w 1507788"/>
                <a:gd name="connsiteY1" fmla="*/ 75 h 194628"/>
                <a:gd name="connsiteX2" fmla="*/ 1507788 w 1507788"/>
                <a:gd name="connsiteY2" fmla="*/ 194628 h 194628"/>
                <a:gd name="connsiteX0" fmla="*/ 0 w 1837993"/>
                <a:gd name="connsiteY0" fmla="*/ 1621381 h 1621381"/>
                <a:gd name="connsiteX1" fmla="*/ 496111 w 1837993"/>
                <a:gd name="connsiteY1" fmla="*/ 1446283 h 1621381"/>
                <a:gd name="connsiteX2" fmla="*/ 1837993 w 1837993"/>
                <a:gd name="connsiteY2" fmla="*/ 990 h 1621381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7993" h="1624308">
                  <a:moveTo>
                    <a:pt x="0" y="1624308"/>
                  </a:moveTo>
                  <a:cubicBezTo>
                    <a:pt x="23392" y="1378924"/>
                    <a:pt x="328173" y="784681"/>
                    <a:pt x="634505" y="514616"/>
                  </a:cubicBezTo>
                  <a:cubicBezTo>
                    <a:pt x="940837" y="244551"/>
                    <a:pt x="1627227" y="-36615"/>
                    <a:pt x="1837993" y="3917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82396" y="5612860"/>
              <a:ext cx="28250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“speciation rate hypothesis”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682395" y="5982192"/>
            <a:ext cx="4403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i="1" dirty="0"/>
              <a:t>faster evolutionary rates or stronger biotic interactions increase the opportunity for evolutionary diversification in hot regions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521885" y="3426456"/>
            <a:ext cx="4571187" cy="612485"/>
            <a:chOff x="3521885" y="3426456"/>
            <a:chExt cx="4571187" cy="612485"/>
          </a:xfrm>
        </p:grpSpPr>
        <p:sp>
          <p:nvSpPr>
            <p:cNvPr id="8" name="Rectangle 7"/>
            <p:cNvSpPr/>
            <p:nvPr/>
          </p:nvSpPr>
          <p:spPr>
            <a:xfrm>
              <a:off x="4513631" y="3426456"/>
              <a:ext cx="35794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“physiological tolerance hypothesis”</a:t>
              </a:r>
            </a:p>
          </p:txBody>
        </p:sp>
        <p:sp>
          <p:nvSpPr>
            <p:cNvPr id="14" name="Freeform 13"/>
            <p:cNvSpPr/>
            <p:nvPr/>
          </p:nvSpPr>
          <p:spPr>
            <a:xfrm rot="20089270" flipV="1">
              <a:off x="3521885" y="3595962"/>
              <a:ext cx="942281" cy="442979"/>
            </a:xfrm>
            <a:custGeom>
              <a:avLst/>
              <a:gdLst>
                <a:gd name="connsiteX0" fmla="*/ 0 w 1507788"/>
                <a:gd name="connsiteY0" fmla="*/ 188897 h 208352"/>
                <a:gd name="connsiteX1" fmla="*/ 496111 w 1507788"/>
                <a:gd name="connsiteY1" fmla="*/ 13799 h 208352"/>
                <a:gd name="connsiteX2" fmla="*/ 1079771 w 1507788"/>
                <a:gd name="connsiteY2" fmla="*/ 33254 h 208352"/>
                <a:gd name="connsiteX3" fmla="*/ 1507788 w 1507788"/>
                <a:gd name="connsiteY3" fmla="*/ 208352 h 208352"/>
                <a:gd name="connsiteX0" fmla="*/ 0 w 1507788"/>
                <a:gd name="connsiteY0" fmla="*/ 175173 h 194628"/>
                <a:gd name="connsiteX1" fmla="*/ 496111 w 1507788"/>
                <a:gd name="connsiteY1" fmla="*/ 75 h 194628"/>
                <a:gd name="connsiteX2" fmla="*/ 1507788 w 1507788"/>
                <a:gd name="connsiteY2" fmla="*/ 194628 h 194628"/>
                <a:gd name="connsiteX0" fmla="*/ 0 w 1837993"/>
                <a:gd name="connsiteY0" fmla="*/ 1621381 h 1621381"/>
                <a:gd name="connsiteX1" fmla="*/ 496111 w 1837993"/>
                <a:gd name="connsiteY1" fmla="*/ 1446283 h 1621381"/>
                <a:gd name="connsiteX2" fmla="*/ 1837993 w 1837993"/>
                <a:gd name="connsiteY2" fmla="*/ 990 h 1621381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  <a:gd name="connsiteX0" fmla="*/ 0 w 1837993"/>
                <a:gd name="connsiteY0" fmla="*/ 1620391 h 1620391"/>
                <a:gd name="connsiteX1" fmla="*/ 1837993 w 1837993"/>
                <a:gd name="connsiteY1" fmla="*/ 0 h 162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993" h="1620391">
                  <a:moveTo>
                    <a:pt x="0" y="1620391"/>
                  </a:moveTo>
                  <a:lnTo>
                    <a:pt x="1837993" y="0"/>
                  </a:ln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7236362" y="6581001"/>
            <a:ext cx="1907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Currie et al (Ecol. Let. 2004)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Why </a:t>
            </a:r>
            <a:r>
              <a:rPr lang="en-US" dirty="0"/>
              <a:t>species are where they are</a:t>
            </a:r>
            <a:r>
              <a:rPr lang="en-US" dirty="0">
                <a:latin typeface="+mn-lt"/>
                <a:cs typeface="+mn-cs"/>
              </a:rPr>
              <a:t>?: </a:t>
            </a:r>
            <a:r>
              <a:rPr lang="en-US" dirty="0"/>
              <a:t>THE MECHANISMS ARE NOT CLEAR…TEMPERATURE</a:t>
            </a:r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0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37982" y="2360587"/>
            <a:ext cx="1295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chemeClr val="bg1"/>
                </a:solidFill>
              </a:rPr>
              <a:t>1. Source of constant and stable energy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971800" y="24384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bg1"/>
                </a:solidFill>
              </a:rPr>
              <a:t>2. A terrestrial planet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819400" y="4881563"/>
            <a:ext cx="22590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</a:rPr>
              <a:t>6. The right place in the galaxy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2667000" y="2971800"/>
            <a:ext cx="9144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FFF00"/>
                </a:solidFill>
              </a:rPr>
              <a:t>4. Need a satellite star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733800" y="2895600"/>
            <a:ext cx="6858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</a:rPr>
              <a:t>5. Near circular orbit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1409700" y="457200"/>
            <a:ext cx="6362700" cy="2286000"/>
            <a:chOff x="1410356" y="457200"/>
            <a:chExt cx="6362044" cy="2286000"/>
          </a:xfrm>
        </p:grpSpPr>
        <p:cxnSp>
          <p:nvCxnSpPr>
            <p:cNvPr id="11" name="Straight Arrow Connector 10"/>
            <p:cNvCxnSpPr/>
            <p:nvPr/>
          </p:nvCxnSpPr>
          <p:spPr>
            <a:xfrm rot="10800000" flipV="1">
              <a:off x="1677029" y="2362200"/>
              <a:ext cx="1100025" cy="3810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896103" y="457200"/>
              <a:ext cx="4876297" cy="1828800"/>
            </a:xfrm>
            <a:prstGeom prst="straightConnector1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20375191">
              <a:off x="2769116" y="1914525"/>
              <a:ext cx="725413" cy="2746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lt"/>
                  <a:cs typeface="+mn-cs"/>
                </a:rPr>
                <a:t>To cool</a:t>
              </a:r>
            </a:p>
          </p:txBody>
        </p:sp>
        <p:sp>
          <p:nvSpPr>
            <p:cNvPr id="6158" name="TextBox 17"/>
            <p:cNvSpPr txBox="1">
              <a:spLocks noChangeArrowheads="1"/>
            </p:cNvSpPr>
            <p:nvPr/>
          </p:nvSpPr>
          <p:spPr bwMode="auto">
            <a:xfrm rot="-1159146">
              <a:off x="2237358" y="2136775"/>
              <a:ext cx="649221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FF0000"/>
                  </a:solidFill>
                </a:rPr>
                <a:t>To hot</a:t>
              </a:r>
            </a:p>
          </p:txBody>
        </p:sp>
        <p:sp>
          <p:nvSpPr>
            <p:cNvPr id="6159" name="TextBox 23"/>
            <p:cNvSpPr txBox="1">
              <a:spLocks noChangeArrowheads="1"/>
            </p:cNvSpPr>
            <p:nvPr/>
          </p:nvSpPr>
          <p:spPr bwMode="auto">
            <a:xfrm rot="-1099510">
              <a:off x="1410356" y="1790700"/>
              <a:ext cx="3174672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>
                  <a:solidFill>
                    <a:schemeClr val="bg1"/>
                  </a:solidFill>
                </a:rPr>
                <a:t>3. The right distance from the energy source</a:t>
              </a:r>
            </a:p>
          </p:txBody>
        </p:sp>
      </p:grp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1676399" y="3375818"/>
            <a:ext cx="9144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1"/>
                </a:solidFill>
              </a:rPr>
              <a:t>7. Carbon and oxygen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934306" y="2547422"/>
            <a:ext cx="980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chemeClr val="bg1"/>
                </a:solidFill>
              </a:rPr>
              <a:t>8. Magnetic shield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4061B5-FC14-4D0C-8184-A9055C14FD9D}"/>
              </a:ext>
            </a:extLst>
          </p:cNvPr>
          <p:cNvSpPr txBox="1"/>
          <p:nvPr/>
        </p:nvSpPr>
        <p:spPr>
          <a:xfrm>
            <a:off x="0" y="87313"/>
            <a:ext cx="9144000" cy="3667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The conditions for life were just right</a:t>
            </a:r>
          </a:p>
        </p:txBody>
      </p:sp>
    </p:spTree>
    <p:extLst>
      <p:ext uri="{BB962C8B-B14F-4D97-AF65-F5344CB8AC3E}">
        <p14:creationId xmlns:p14="http://schemas.microsoft.com/office/powerpoint/2010/main" val="249738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7" grpId="0"/>
      <p:bldP spid="38" grpId="0"/>
      <p:bldP spid="43" grpId="0"/>
      <p:bldP spid="4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365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600" b="0" dirty="0"/>
              <a:t>Species vary in their abundances</a:t>
            </a:r>
          </a:p>
        </p:txBody>
      </p:sp>
      <p:grpSp>
        <p:nvGrpSpPr>
          <p:cNvPr id="5130" name="Group 10"/>
          <p:cNvGrpSpPr>
            <a:grpSpLocks/>
          </p:cNvGrpSpPr>
          <p:nvPr/>
        </p:nvGrpSpPr>
        <p:grpSpPr bwMode="auto">
          <a:xfrm>
            <a:off x="381000" y="2430463"/>
            <a:ext cx="2078038" cy="1563687"/>
            <a:chOff x="240" y="1531"/>
            <a:chExt cx="1309" cy="985"/>
          </a:xfrm>
        </p:grpSpPr>
        <p:sp>
          <p:nvSpPr>
            <p:cNvPr id="10" name="Down Arrow 9"/>
            <p:cNvSpPr/>
            <p:nvPr/>
          </p:nvSpPr>
          <p:spPr>
            <a:xfrm rot="19983334">
              <a:off x="750" y="1531"/>
              <a:ext cx="288" cy="9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dirty="0"/>
            </a:p>
          </p:txBody>
        </p:sp>
        <p:sp>
          <p:nvSpPr>
            <p:cNvPr id="5125" name="TextBox 8"/>
            <p:cNvSpPr txBox="1">
              <a:spLocks noChangeArrowheads="1"/>
            </p:cNvSpPr>
            <p:nvPr/>
          </p:nvSpPr>
          <p:spPr bwMode="auto">
            <a:xfrm>
              <a:off x="240" y="1872"/>
              <a:ext cx="1309" cy="2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b="0" dirty="0"/>
                <a:t>Input of individuals</a:t>
              </a:r>
            </a:p>
          </p:txBody>
        </p:sp>
      </p:grpSp>
      <p:grpSp>
        <p:nvGrpSpPr>
          <p:cNvPr id="5131" name="Group 11"/>
          <p:cNvGrpSpPr>
            <a:grpSpLocks/>
          </p:cNvGrpSpPr>
          <p:nvPr/>
        </p:nvGrpSpPr>
        <p:grpSpPr bwMode="auto">
          <a:xfrm>
            <a:off x="5410200" y="2185988"/>
            <a:ext cx="2255838" cy="1563687"/>
            <a:chOff x="3408" y="1377"/>
            <a:chExt cx="1421" cy="985"/>
          </a:xfrm>
        </p:grpSpPr>
        <p:sp>
          <p:nvSpPr>
            <p:cNvPr id="11" name="Down Arrow 10"/>
            <p:cNvSpPr/>
            <p:nvPr/>
          </p:nvSpPr>
          <p:spPr>
            <a:xfrm rot="12964957">
              <a:off x="4010" y="1377"/>
              <a:ext cx="288" cy="9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dirty="0"/>
            </a:p>
          </p:txBody>
        </p:sp>
        <p:sp>
          <p:nvSpPr>
            <p:cNvPr id="5127" name="TextBox 11"/>
            <p:cNvSpPr txBox="1">
              <a:spLocks noChangeArrowheads="1"/>
            </p:cNvSpPr>
            <p:nvPr/>
          </p:nvSpPr>
          <p:spPr bwMode="auto">
            <a:xfrm>
              <a:off x="3408" y="1776"/>
              <a:ext cx="1421" cy="2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b="0" dirty="0"/>
                <a:t>Output of individuals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362200" y="2971800"/>
            <a:ext cx="947738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Natality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Immigration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86663" y="2819400"/>
            <a:ext cx="947737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Mortality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325441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3196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Most species are rare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139" y="1626669"/>
            <a:ext cx="8146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most natural communities, most species are represented by one or few individuals</a:t>
            </a:r>
          </a:p>
          <a:p>
            <a:r>
              <a:rPr lang="en-CA" dirty="0"/>
              <a:t>“Most species are rare”, Andrewartha &amp; Birch, Book 1954</a:t>
            </a:r>
          </a:p>
        </p:txBody>
      </p:sp>
      <p:sp>
        <p:nvSpPr>
          <p:cNvPr id="7" name="Rectangle 6"/>
          <p:cNvSpPr/>
          <p:nvPr/>
        </p:nvSpPr>
        <p:spPr>
          <a:xfrm>
            <a:off x="2396808" y="905394"/>
            <a:ext cx="4373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Species abundance distributions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0139" y="2749439"/>
            <a:ext cx="4657725" cy="3605809"/>
            <a:chOff x="510139" y="2749439"/>
            <a:chExt cx="4657725" cy="3605809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39" y="2834992"/>
              <a:ext cx="4657725" cy="3267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952129" y="5985916"/>
              <a:ext cx="22157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err="1"/>
                <a:t>Magurran</a:t>
              </a:r>
              <a:r>
                <a:rPr lang="en-CA" dirty="0"/>
                <a:t>, Book 2004</a:t>
              </a:r>
            </a:p>
          </p:txBody>
        </p:sp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70" y="2749439"/>
              <a:ext cx="1052513" cy="728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590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232"/>
            <a:ext cx="4198004" cy="294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39567"/>
            <a:ext cx="914400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Species abundance distributions: why skewed?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96408" y="616195"/>
            <a:ext cx="364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Niche partitioning</a:t>
            </a:r>
            <a:endParaRPr lang="en-CA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9764" y="5148991"/>
            <a:ext cx="8316226" cy="723681"/>
            <a:chOff x="519764" y="5148991"/>
            <a:chExt cx="8316226" cy="723681"/>
          </a:xfrm>
        </p:grpSpPr>
        <p:grpSp>
          <p:nvGrpSpPr>
            <p:cNvPr id="2" name="Group 1"/>
            <p:cNvGrpSpPr/>
            <p:nvPr/>
          </p:nvGrpSpPr>
          <p:grpSpPr>
            <a:xfrm>
              <a:off x="519764" y="5148991"/>
              <a:ext cx="8316226" cy="369332"/>
              <a:chOff x="519764" y="5148991"/>
              <a:chExt cx="8316226" cy="3693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19764" y="5148991"/>
                <a:ext cx="41181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MacArthur , </a:t>
                </a:r>
                <a:r>
                  <a:rPr lang="en-US" dirty="0" err="1"/>
                  <a:t>PNAS</a:t>
                </a:r>
                <a:r>
                  <a:rPr lang="en-US" dirty="0"/>
                  <a:t> 1957: “stick fragment”</a:t>
                </a:r>
                <a:endParaRPr lang="en-CA" dirty="0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V="1">
                <a:off x="5322769" y="5314407"/>
                <a:ext cx="3513221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6557152" y="5503340"/>
              <a:ext cx="1044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Resource</a:t>
              </a:r>
              <a:endParaRPr lang="en-CA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22769" y="3696805"/>
            <a:ext cx="3513221" cy="1770002"/>
            <a:chOff x="5322769" y="3696805"/>
            <a:chExt cx="3513221" cy="1770002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6976710" y="5148991"/>
              <a:ext cx="0" cy="3178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22769" y="37215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endParaRPr lang="en-CA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18274" y="369680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CA" dirty="0"/>
            </a:p>
          </p:txBody>
        </p:sp>
        <p:sp>
          <p:nvSpPr>
            <p:cNvPr id="18" name="Freeform 17"/>
            <p:cNvSpPr/>
            <p:nvPr/>
          </p:nvSpPr>
          <p:spPr>
            <a:xfrm flipH="1">
              <a:off x="7988731" y="3906194"/>
              <a:ext cx="597003" cy="1224194"/>
            </a:xfrm>
            <a:custGeom>
              <a:avLst/>
              <a:gdLst>
                <a:gd name="connsiteX0" fmla="*/ 0 w 529541"/>
                <a:gd name="connsiteY0" fmla="*/ 0 h 1039528"/>
                <a:gd name="connsiteX1" fmla="*/ 442762 w 529541"/>
                <a:gd name="connsiteY1" fmla="*/ 442762 h 1039528"/>
                <a:gd name="connsiteX2" fmla="*/ 529389 w 529541"/>
                <a:gd name="connsiteY2" fmla="*/ 1039528 h 10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541" h="1039528">
                  <a:moveTo>
                    <a:pt x="0" y="0"/>
                  </a:moveTo>
                  <a:cubicBezTo>
                    <a:pt x="177265" y="134753"/>
                    <a:pt x="354531" y="269507"/>
                    <a:pt x="442762" y="442762"/>
                  </a:cubicBezTo>
                  <a:cubicBezTo>
                    <a:pt x="530993" y="616017"/>
                    <a:pt x="530191" y="827772"/>
                    <a:pt x="529389" y="1039528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40485" y="3984334"/>
              <a:ext cx="624109" cy="1211179"/>
            </a:xfrm>
            <a:custGeom>
              <a:avLst/>
              <a:gdLst>
                <a:gd name="connsiteX0" fmla="*/ 0 w 529541"/>
                <a:gd name="connsiteY0" fmla="*/ 0 h 1039528"/>
                <a:gd name="connsiteX1" fmla="*/ 442762 w 529541"/>
                <a:gd name="connsiteY1" fmla="*/ 442762 h 1039528"/>
                <a:gd name="connsiteX2" fmla="*/ 529389 w 529541"/>
                <a:gd name="connsiteY2" fmla="*/ 1039528 h 10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541" h="1039528">
                  <a:moveTo>
                    <a:pt x="0" y="0"/>
                  </a:moveTo>
                  <a:cubicBezTo>
                    <a:pt x="177265" y="134753"/>
                    <a:pt x="354531" y="269507"/>
                    <a:pt x="442762" y="442762"/>
                  </a:cubicBezTo>
                  <a:cubicBezTo>
                    <a:pt x="530993" y="616017"/>
                    <a:pt x="530191" y="827772"/>
                    <a:pt x="529389" y="1039528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22769" y="4148959"/>
            <a:ext cx="519767" cy="981429"/>
            <a:chOff x="5322769" y="4148959"/>
            <a:chExt cx="519767" cy="981429"/>
          </a:xfrm>
        </p:grpSpPr>
        <p:sp>
          <p:nvSpPr>
            <p:cNvPr id="20" name="TextBox 19"/>
            <p:cNvSpPr txBox="1"/>
            <p:nvPr/>
          </p:nvSpPr>
          <p:spPr>
            <a:xfrm>
              <a:off x="5322769" y="414895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endParaRPr lang="en-CA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589973" y="4427840"/>
              <a:ext cx="252563" cy="702548"/>
            </a:xfrm>
            <a:custGeom>
              <a:avLst/>
              <a:gdLst>
                <a:gd name="connsiteX0" fmla="*/ 0 w 529541"/>
                <a:gd name="connsiteY0" fmla="*/ 0 h 1039528"/>
                <a:gd name="connsiteX1" fmla="*/ 442762 w 529541"/>
                <a:gd name="connsiteY1" fmla="*/ 442762 h 1039528"/>
                <a:gd name="connsiteX2" fmla="*/ 529389 w 529541"/>
                <a:gd name="connsiteY2" fmla="*/ 1039528 h 10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541" h="1039528">
                  <a:moveTo>
                    <a:pt x="0" y="0"/>
                  </a:moveTo>
                  <a:cubicBezTo>
                    <a:pt x="177265" y="134753"/>
                    <a:pt x="354531" y="269507"/>
                    <a:pt x="442762" y="442762"/>
                  </a:cubicBezTo>
                  <a:cubicBezTo>
                    <a:pt x="530993" y="616017"/>
                    <a:pt x="530191" y="827772"/>
                    <a:pt x="529389" y="1039528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6156959" y="5155499"/>
            <a:ext cx="0" cy="3178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313150" y="4427840"/>
            <a:ext cx="327336" cy="702548"/>
            <a:chOff x="5313150" y="4427840"/>
            <a:chExt cx="327336" cy="702548"/>
          </a:xfrm>
        </p:grpSpPr>
        <p:sp>
          <p:nvSpPr>
            <p:cNvPr id="23" name="TextBox 22"/>
            <p:cNvSpPr txBox="1"/>
            <p:nvPr/>
          </p:nvSpPr>
          <p:spPr>
            <a:xfrm>
              <a:off x="5313150" y="442784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CA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5539461" y="4658381"/>
              <a:ext cx="101025" cy="472007"/>
            </a:xfrm>
            <a:custGeom>
              <a:avLst/>
              <a:gdLst>
                <a:gd name="connsiteX0" fmla="*/ 0 w 529541"/>
                <a:gd name="connsiteY0" fmla="*/ 0 h 1039528"/>
                <a:gd name="connsiteX1" fmla="*/ 442762 w 529541"/>
                <a:gd name="connsiteY1" fmla="*/ 442762 h 1039528"/>
                <a:gd name="connsiteX2" fmla="*/ 529389 w 529541"/>
                <a:gd name="connsiteY2" fmla="*/ 1039528 h 10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541" h="1039528">
                  <a:moveTo>
                    <a:pt x="0" y="0"/>
                  </a:moveTo>
                  <a:cubicBezTo>
                    <a:pt x="177265" y="134753"/>
                    <a:pt x="354531" y="269507"/>
                    <a:pt x="442762" y="442762"/>
                  </a:cubicBezTo>
                  <a:cubicBezTo>
                    <a:pt x="530993" y="616017"/>
                    <a:pt x="530191" y="827772"/>
                    <a:pt x="529389" y="1039528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V="1">
            <a:off x="5746323" y="5155499"/>
            <a:ext cx="0" cy="3178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277163" y="4695510"/>
            <a:ext cx="296876" cy="434878"/>
            <a:chOff x="5328379" y="4427840"/>
            <a:chExt cx="296876" cy="434878"/>
          </a:xfrm>
        </p:grpSpPr>
        <p:sp>
          <p:nvSpPr>
            <p:cNvPr id="27" name="TextBox 26"/>
            <p:cNvSpPr txBox="1"/>
            <p:nvPr/>
          </p:nvSpPr>
          <p:spPr>
            <a:xfrm>
              <a:off x="5328379" y="442784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</a:t>
              </a:r>
              <a:endParaRPr lang="en-CA" dirty="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482314" y="4697962"/>
              <a:ext cx="45719" cy="164756"/>
            </a:xfrm>
            <a:custGeom>
              <a:avLst/>
              <a:gdLst>
                <a:gd name="connsiteX0" fmla="*/ 0 w 529541"/>
                <a:gd name="connsiteY0" fmla="*/ 0 h 1039528"/>
                <a:gd name="connsiteX1" fmla="*/ 442762 w 529541"/>
                <a:gd name="connsiteY1" fmla="*/ 442762 h 1039528"/>
                <a:gd name="connsiteX2" fmla="*/ 529389 w 529541"/>
                <a:gd name="connsiteY2" fmla="*/ 1039528 h 10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541" h="1039528">
                  <a:moveTo>
                    <a:pt x="0" y="0"/>
                  </a:moveTo>
                  <a:cubicBezTo>
                    <a:pt x="177265" y="134753"/>
                    <a:pt x="354531" y="269507"/>
                    <a:pt x="442762" y="442762"/>
                  </a:cubicBezTo>
                  <a:cubicBezTo>
                    <a:pt x="530993" y="616017"/>
                    <a:pt x="530191" y="827772"/>
                    <a:pt x="529389" y="1039528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9" name="Straight Connector 28"/>
          <p:cNvCxnSpPr/>
          <p:nvPr/>
        </p:nvCxnSpPr>
        <p:spPr>
          <a:xfrm flipV="1">
            <a:off x="5539461" y="5148991"/>
            <a:ext cx="0" cy="3178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1240" y="5942156"/>
            <a:ext cx="742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subdivision of a resource causes progressively smaller populations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172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body size frequency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44824"/>
            <a:ext cx="50101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548680"/>
            <a:ext cx="91440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species are small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3579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13335" y="609600"/>
            <a:ext cx="374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latitudinal gradient in body size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Or Bergmann’s Rule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46" y="0"/>
            <a:ext cx="25685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3335" y="0"/>
            <a:ext cx="9144000" cy="366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/>
              <a:t>Larger species are at higher latitudes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4510228" y="907364"/>
            <a:ext cx="2993739" cy="5881471"/>
            <a:chOff x="4510228" y="907364"/>
            <a:chExt cx="2993739" cy="5881471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0228" y="907364"/>
              <a:ext cx="2709722" cy="1226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7882" y="2438400"/>
              <a:ext cx="1640612" cy="742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16" y="3352800"/>
              <a:ext cx="885178" cy="400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355" y="4191000"/>
              <a:ext cx="1640612" cy="742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245" y="5562600"/>
              <a:ext cx="2709722" cy="1226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39065" y="3066871"/>
            <a:ext cx="3747136" cy="1200329"/>
            <a:chOff x="139065" y="3066871"/>
            <a:chExt cx="3747136" cy="1200329"/>
          </a:xfrm>
        </p:grpSpPr>
        <p:sp>
          <p:nvSpPr>
            <p:cNvPr id="15" name="TextBox 14"/>
            <p:cNvSpPr txBox="1"/>
            <p:nvPr/>
          </p:nvSpPr>
          <p:spPr>
            <a:xfrm>
              <a:off x="139065" y="3066871"/>
              <a:ext cx="374713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Energy requirements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Energy availability</a:t>
              </a:r>
              <a:endParaRPr lang="en-US" dirty="0">
                <a:latin typeface="+mn-lt"/>
                <a:cs typeface="+mn-cs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2012633" y="3429000"/>
              <a:ext cx="0" cy="533400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20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84168" y="404664"/>
            <a:ext cx="252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a species has the body size it does?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1" y="882502"/>
            <a:ext cx="4937965" cy="241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671070" y="3771277"/>
            <a:ext cx="3394211" cy="2595478"/>
            <a:chOff x="1671070" y="3771277"/>
            <a:chExt cx="3394211" cy="259547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643753" y="4082902"/>
              <a:ext cx="0" cy="190322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643753" y="5954231"/>
              <a:ext cx="231658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538806" y="5997423"/>
              <a:ext cx="252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Body size</a:t>
              </a:r>
              <a:endParaRPr lang="en-CA" b="1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69497" y="4572850"/>
              <a:ext cx="25264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Ecological / </a:t>
              </a:r>
            </a:p>
            <a:p>
              <a:pPr algn="ctr"/>
              <a:r>
                <a:rPr lang="en-US" b="1" dirty="0"/>
                <a:t>Evolutionary </a:t>
              </a:r>
            </a:p>
            <a:p>
              <a:pPr algn="ctr"/>
              <a:r>
                <a:rPr lang="en-US" b="1" dirty="0"/>
                <a:t>forces</a:t>
              </a:r>
              <a:endParaRPr lang="en-CA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45219" y="4320733"/>
            <a:ext cx="2592817" cy="1420851"/>
            <a:chOff x="2945219" y="4320733"/>
            <a:chExt cx="2592817" cy="1420851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945219" y="4508207"/>
              <a:ext cx="1860697" cy="12333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602371" y="4320733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Cost</a:t>
              </a:r>
              <a:endParaRPr lang="en-CA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45219" y="4508207"/>
            <a:ext cx="2700665" cy="1407410"/>
            <a:chOff x="2945219" y="4508207"/>
            <a:chExt cx="2700665" cy="140741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945219" y="4508207"/>
              <a:ext cx="1860697" cy="123337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10219" y="5546285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Benefit</a:t>
              </a:r>
              <a:endParaRPr lang="en-CA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3875567" y="5124895"/>
            <a:ext cx="0" cy="8013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73818" y="4270054"/>
            <a:ext cx="139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Optimum trade-off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04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31897"/>
            <a:ext cx="91440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Larger species are at colder temperatures: Bergmann's rule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-1" y="1434742"/>
            <a:ext cx="4444885" cy="3912459"/>
            <a:chOff x="-1" y="1434742"/>
            <a:chExt cx="4444885" cy="3912459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434742"/>
              <a:ext cx="4444885" cy="375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1033463" y="5100980"/>
              <a:ext cx="281477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CA" sz="1000" dirty="0"/>
                <a:t>Roberts DF (1978) Climate and human variability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561990" y="1098929"/>
            <a:ext cx="2338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lower area/mass ratio helps to conserve heat which is very adaptable in cool temperature </a:t>
            </a:r>
            <a:endParaRPr lang="en-CA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6755395" y="5247317"/>
            <a:ext cx="2145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higher area/mass ratio helps to dissipate heat which is very adaptable in warm temperature </a:t>
            </a:r>
            <a:endParaRPr lang="en-CA" sz="14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3946432" y="4021256"/>
            <a:ext cx="2680013" cy="2443298"/>
            <a:chOff x="3946432" y="4021256"/>
            <a:chExt cx="2680013" cy="2443298"/>
          </a:xfrm>
        </p:grpSpPr>
        <p:grpSp>
          <p:nvGrpSpPr>
            <p:cNvPr id="56" name="Group 55"/>
            <p:cNvGrpSpPr/>
            <p:nvPr/>
          </p:nvGrpSpPr>
          <p:grpSpPr>
            <a:xfrm>
              <a:off x="4177959" y="5192192"/>
              <a:ext cx="2448486" cy="1272362"/>
              <a:chOff x="5009276" y="1620797"/>
              <a:chExt cx="2448486" cy="1272362"/>
            </a:xfrm>
          </p:grpSpPr>
          <p:sp>
            <p:nvSpPr>
              <p:cNvPr id="44" name="Cube 43"/>
              <p:cNvSpPr/>
              <p:nvPr/>
            </p:nvSpPr>
            <p:spPr>
              <a:xfrm>
                <a:off x="5009276" y="1620797"/>
                <a:ext cx="1020725" cy="924296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289697" y="252382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en-CA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966203" y="17836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en-CA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816917" y="231338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en-CA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300842" y="1806429"/>
                <a:ext cx="115692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Mass=1</a:t>
                </a:r>
              </a:p>
              <a:p>
                <a:r>
                  <a:rPr lang="en-US" sz="1400" dirty="0"/>
                  <a:t>Area=6</a:t>
                </a:r>
              </a:p>
              <a:p>
                <a:r>
                  <a:rPr lang="en-US" sz="1400" dirty="0"/>
                  <a:t>Area/Mass=6</a:t>
                </a:r>
                <a:endParaRPr lang="en-CA" sz="1400" dirty="0"/>
              </a:p>
            </p:txBody>
          </p:sp>
        </p:grpSp>
        <p:sp>
          <p:nvSpPr>
            <p:cNvPr id="61" name="Freeform 60"/>
            <p:cNvSpPr/>
            <p:nvPr/>
          </p:nvSpPr>
          <p:spPr>
            <a:xfrm rot="4891472">
              <a:off x="3686350" y="4281338"/>
              <a:ext cx="1397438" cy="877273"/>
            </a:xfrm>
            <a:custGeom>
              <a:avLst/>
              <a:gdLst>
                <a:gd name="connsiteX0" fmla="*/ 5039833 w 5039833"/>
                <a:gd name="connsiteY0" fmla="*/ 32226 h 3019975"/>
                <a:gd name="connsiteX1" fmla="*/ 1998921 w 5039833"/>
                <a:gd name="connsiteY1" fmla="*/ 425631 h 3019975"/>
                <a:gd name="connsiteX2" fmla="*/ 0 w 5039833"/>
                <a:gd name="connsiteY2" fmla="*/ 3019975 h 301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9833" h="3019975">
                  <a:moveTo>
                    <a:pt x="5039833" y="32226"/>
                  </a:moveTo>
                  <a:cubicBezTo>
                    <a:pt x="3939363" y="-20051"/>
                    <a:pt x="2838893" y="-72327"/>
                    <a:pt x="1998921" y="425631"/>
                  </a:cubicBezTo>
                  <a:cubicBezTo>
                    <a:pt x="1158949" y="923589"/>
                    <a:pt x="579474" y="1971782"/>
                    <a:pt x="0" y="3019975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282695" y="890552"/>
            <a:ext cx="4906113" cy="1668939"/>
            <a:chOff x="1282695" y="645993"/>
            <a:chExt cx="4906113" cy="1668939"/>
          </a:xfrm>
        </p:grpSpPr>
        <p:grpSp>
          <p:nvGrpSpPr>
            <p:cNvPr id="58" name="Group 57"/>
            <p:cNvGrpSpPr/>
            <p:nvPr/>
          </p:nvGrpSpPr>
          <p:grpSpPr>
            <a:xfrm>
              <a:off x="3317259" y="645993"/>
              <a:ext cx="2871549" cy="1668939"/>
              <a:chOff x="4881686" y="3129884"/>
              <a:chExt cx="2871549" cy="1668939"/>
            </a:xfrm>
          </p:grpSpPr>
          <p:sp>
            <p:nvSpPr>
              <p:cNvPr id="47" name="Cube 46"/>
              <p:cNvSpPr/>
              <p:nvPr/>
            </p:nvSpPr>
            <p:spPr>
              <a:xfrm>
                <a:off x="4881686" y="3129884"/>
                <a:ext cx="1386203" cy="137086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261826" y="442949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endParaRPr lang="en-CA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010292" y="420192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endParaRPr lang="en-CA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245065" y="349242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endParaRPr lang="en-CA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596315" y="3492420"/>
                <a:ext cx="115692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Mass=8</a:t>
                </a:r>
              </a:p>
              <a:p>
                <a:r>
                  <a:rPr lang="en-US" sz="1400" dirty="0"/>
                  <a:t>Area=24</a:t>
                </a:r>
              </a:p>
              <a:p>
                <a:r>
                  <a:rPr lang="en-US" sz="1400" dirty="0"/>
                  <a:t>Area/Mass=3</a:t>
                </a:r>
                <a:endParaRPr lang="en-CA" sz="1400" dirty="0"/>
              </a:p>
            </p:txBody>
          </p:sp>
        </p:grpSp>
        <p:sp>
          <p:nvSpPr>
            <p:cNvPr id="62" name="Freeform 61"/>
            <p:cNvSpPr/>
            <p:nvPr/>
          </p:nvSpPr>
          <p:spPr>
            <a:xfrm rot="10493131" flipH="1" flipV="1">
              <a:off x="1282695" y="1276943"/>
              <a:ext cx="1894875" cy="357343"/>
            </a:xfrm>
            <a:custGeom>
              <a:avLst/>
              <a:gdLst>
                <a:gd name="connsiteX0" fmla="*/ 5039833 w 5039833"/>
                <a:gd name="connsiteY0" fmla="*/ 32226 h 3019975"/>
                <a:gd name="connsiteX1" fmla="*/ 1998921 w 5039833"/>
                <a:gd name="connsiteY1" fmla="*/ 425631 h 3019975"/>
                <a:gd name="connsiteX2" fmla="*/ 0 w 5039833"/>
                <a:gd name="connsiteY2" fmla="*/ 3019975 h 301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9833" h="3019975">
                  <a:moveTo>
                    <a:pt x="5039833" y="32226"/>
                  </a:moveTo>
                  <a:cubicBezTo>
                    <a:pt x="3939363" y="-20051"/>
                    <a:pt x="2838893" y="-72327"/>
                    <a:pt x="1998921" y="425631"/>
                  </a:cubicBezTo>
                  <a:cubicBezTo>
                    <a:pt x="1158949" y="923589"/>
                    <a:pt x="579474" y="1971782"/>
                    <a:pt x="0" y="3019975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60228" y="444293"/>
            <a:ext cx="762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Body size increases with colder temperatures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45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278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summary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10244" y="3244334"/>
            <a:ext cx="390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Life is very unique to our planet ...and...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16378" y="908720"/>
            <a:ext cx="4944975" cy="2520280"/>
            <a:chOff x="3937086" y="2233401"/>
            <a:chExt cx="4944975" cy="2520280"/>
          </a:xfrm>
        </p:grpSpPr>
        <p:sp>
          <p:nvSpPr>
            <p:cNvPr id="19" name="TextBox 18"/>
            <p:cNvSpPr txBox="1"/>
            <p:nvPr/>
          </p:nvSpPr>
          <p:spPr>
            <a:xfrm>
              <a:off x="5890800" y="2233401"/>
              <a:ext cx="29912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There are over 8.7 million different forms of life on Earth (Species)</a:t>
              </a:r>
            </a:p>
          </p:txBody>
        </p:sp>
        <p:cxnSp>
          <p:nvCxnSpPr>
            <p:cNvPr id="20" name="Curved Connector 19"/>
            <p:cNvCxnSpPr>
              <a:stCxn id="18" idx="3"/>
              <a:endCxn id="19" idx="1"/>
            </p:cNvCxnSpPr>
            <p:nvPr/>
          </p:nvCxnSpPr>
          <p:spPr>
            <a:xfrm flipV="1">
              <a:off x="3937086" y="2695066"/>
              <a:ext cx="1953714" cy="2058615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916378" y="2060848"/>
            <a:ext cx="5093446" cy="1368152"/>
            <a:chOff x="3978632" y="2664916"/>
            <a:chExt cx="5093446" cy="1368152"/>
          </a:xfrm>
        </p:grpSpPr>
        <p:sp>
          <p:nvSpPr>
            <p:cNvPr id="21" name="TextBox 20"/>
            <p:cNvSpPr txBox="1"/>
            <p:nvPr/>
          </p:nvSpPr>
          <p:spPr>
            <a:xfrm>
              <a:off x="5921623" y="2664916"/>
              <a:ext cx="3150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Most species are in the tropics</a:t>
              </a:r>
              <a:endParaRPr lang="en-CA" dirty="0"/>
            </a:p>
          </p:txBody>
        </p:sp>
        <p:cxnSp>
          <p:nvCxnSpPr>
            <p:cNvPr id="22" name="Curved Connector 21"/>
            <p:cNvCxnSpPr>
              <a:stCxn id="18" idx="3"/>
              <a:endCxn id="21" idx="1"/>
            </p:cNvCxnSpPr>
            <p:nvPr/>
          </p:nvCxnSpPr>
          <p:spPr>
            <a:xfrm flipV="1">
              <a:off x="3978632" y="2849582"/>
              <a:ext cx="1942991" cy="1183486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16378" y="3429000"/>
            <a:ext cx="4286895" cy="873388"/>
            <a:chOff x="4163529" y="1772816"/>
            <a:chExt cx="4286895" cy="873388"/>
          </a:xfrm>
        </p:grpSpPr>
        <p:sp>
          <p:nvSpPr>
            <p:cNvPr id="24" name="TextBox 23"/>
            <p:cNvSpPr txBox="1"/>
            <p:nvPr/>
          </p:nvSpPr>
          <p:spPr>
            <a:xfrm>
              <a:off x="6259311" y="2276872"/>
              <a:ext cx="2191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Most species are rare</a:t>
              </a:r>
            </a:p>
          </p:txBody>
        </p:sp>
        <p:cxnSp>
          <p:nvCxnSpPr>
            <p:cNvPr id="25" name="Curved Connector 24"/>
            <p:cNvCxnSpPr>
              <a:stCxn id="18" idx="3"/>
              <a:endCxn id="24" idx="1"/>
            </p:cNvCxnSpPr>
            <p:nvPr/>
          </p:nvCxnSpPr>
          <p:spPr>
            <a:xfrm>
              <a:off x="4163529" y="1772816"/>
              <a:ext cx="2095782" cy="688722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3916378" y="3429000"/>
            <a:ext cx="4511737" cy="1809492"/>
            <a:chOff x="4050640" y="836712"/>
            <a:chExt cx="4511737" cy="1809492"/>
          </a:xfrm>
        </p:grpSpPr>
        <p:sp>
          <p:nvSpPr>
            <p:cNvPr id="37" name="TextBox 36"/>
            <p:cNvSpPr txBox="1"/>
            <p:nvPr/>
          </p:nvSpPr>
          <p:spPr>
            <a:xfrm>
              <a:off x="6259311" y="2276872"/>
              <a:ext cx="2303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Most species are small</a:t>
              </a:r>
            </a:p>
          </p:txBody>
        </p:sp>
        <p:cxnSp>
          <p:nvCxnSpPr>
            <p:cNvPr id="38" name="Curved Connector 37"/>
            <p:cNvCxnSpPr>
              <a:stCxn id="18" idx="3"/>
              <a:endCxn id="37" idx="1"/>
            </p:cNvCxnSpPr>
            <p:nvPr/>
          </p:nvCxnSpPr>
          <p:spPr>
            <a:xfrm>
              <a:off x="4050640" y="836712"/>
              <a:ext cx="2208671" cy="1624826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39552" y="3573016"/>
            <a:ext cx="257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took a while to develop</a:t>
            </a:r>
          </a:p>
        </p:txBody>
      </p:sp>
    </p:spTree>
    <p:extLst>
      <p:ext uri="{BB962C8B-B14F-4D97-AF65-F5344CB8AC3E}">
        <p14:creationId xmlns:p14="http://schemas.microsoft.com/office/powerpoint/2010/main" val="188620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"/>
          <a:stretch>
            <a:fillRect/>
          </a:stretch>
        </p:blipFill>
        <p:spPr bwMode="auto">
          <a:xfrm>
            <a:off x="0" y="548680"/>
            <a:ext cx="9144000" cy="572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282966" y="2917527"/>
            <a:ext cx="17510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b="1" baseline="-15000" dirty="0">
                <a:solidFill>
                  <a:schemeClr val="bg1"/>
                </a:solidFill>
              </a:rPr>
              <a:t>~</a:t>
            </a:r>
            <a:r>
              <a:rPr lang="en-US" sz="1600" b="1" baseline="-150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10 meet Earth's life conditions</a:t>
            </a:r>
          </a:p>
        </p:txBody>
      </p:sp>
      <p:sp>
        <p:nvSpPr>
          <p:cNvPr id="7178" name="TextBox 13"/>
          <p:cNvSpPr txBox="1">
            <a:spLocks noChangeArrowheads="1"/>
          </p:cNvSpPr>
          <p:nvPr/>
        </p:nvSpPr>
        <p:spPr bwMode="auto">
          <a:xfrm>
            <a:off x="6146388" y="4152212"/>
            <a:ext cx="29976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Probability of another similar planet = </a:t>
            </a:r>
            <a:r>
              <a:rPr lang="en-US" sz="2400" b="1" baseline="-15000" dirty="0">
                <a:solidFill>
                  <a:schemeClr val="bg1"/>
                </a:solidFill>
              </a:rPr>
              <a:t>~</a:t>
            </a:r>
            <a:r>
              <a:rPr lang="en-US" sz="1600" b="1" dirty="0">
                <a:solidFill>
                  <a:schemeClr val="bg1"/>
                </a:solidFill>
              </a:rPr>
              <a:t>0.00000000001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935303" y="1550690"/>
            <a:ext cx="14319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As many as 100 billion earth-like planets</a:t>
            </a:r>
          </a:p>
        </p:txBody>
      </p:sp>
      <p:sp>
        <p:nvSpPr>
          <p:cNvPr id="4" name="Freeform 3"/>
          <p:cNvSpPr/>
          <p:nvPr/>
        </p:nvSpPr>
        <p:spPr>
          <a:xfrm>
            <a:off x="6511566" y="2334915"/>
            <a:ext cx="379412" cy="573087"/>
          </a:xfrm>
          <a:custGeom>
            <a:avLst/>
            <a:gdLst>
              <a:gd name="connsiteX0" fmla="*/ 0 w 380082"/>
              <a:gd name="connsiteY0" fmla="*/ 0 h 572877"/>
              <a:gd name="connsiteX1" fmla="*/ 258896 w 380082"/>
              <a:gd name="connsiteY1" fmla="*/ 275421 h 572877"/>
              <a:gd name="connsiteX2" fmla="*/ 380082 w 380082"/>
              <a:gd name="connsiteY2" fmla="*/ 572877 h 57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082" h="572877">
                <a:moveTo>
                  <a:pt x="0" y="0"/>
                </a:moveTo>
                <a:cubicBezTo>
                  <a:pt x="97774" y="89971"/>
                  <a:pt x="195549" y="179942"/>
                  <a:pt x="258896" y="275421"/>
                </a:cubicBezTo>
                <a:cubicBezTo>
                  <a:pt x="322243" y="370900"/>
                  <a:pt x="351162" y="471888"/>
                  <a:pt x="380082" y="572877"/>
                </a:cubicBezTo>
              </a:path>
            </a:pathLst>
          </a:cu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7276741" y="3504902"/>
            <a:ext cx="381000" cy="635000"/>
          </a:xfrm>
          <a:custGeom>
            <a:avLst/>
            <a:gdLst>
              <a:gd name="connsiteX0" fmla="*/ 0 w 380082"/>
              <a:gd name="connsiteY0" fmla="*/ 0 h 572877"/>
              <a:gd name="connsiteX1" fmla="*/ 258896 w 380082"/>
              <a:gd name="connsiteY1" fmla="*/ 275421 h 572877"/>
              <a:gd name="connsiteX2" fmla="*/ 380082 w 380082"/>
              <a:gd name="connsiteY2" fmla="*/ 572877 h 57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082" h="572877">
                <a:moveTo>
                  <a:pt x="0" y="0"/>
                </a:moveTo>
                <a:cubicBezTo>
                  <a:pt x="97774" y="89971"/>
                  <a:pt x="195549" y="179942"/>
                  <a:pt x="258896" y="275421"/>
                </a:cubicBezTo>
                <a:cubicBezTo>
                  <a:pt x="322243" y="370900"/>
                  <a:pt x="351162" y="471888"/>
                  <a:pt x="380082" y="572877"/>
                </a:cubicBezTo>
              </a:path>
            </a:pathLst>
          </a:cu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178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429577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08519" y="116632"/>
            <a:ext cx="92525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Nearly a billion years later: Protocells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0" y="1628800"/>
            <a:ext cx="231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Storage, self-organized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-756592" y="620688"/>
            <a:ext cx="5400600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4.6 billion years ago to 3.4 billion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00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496" y="5229200"/>
            <a:ext cx="9108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Noffke</a:t>
            </a:r>
            <a:r>
              <a:rPr lang="en-US" dirty="0"/>
              <a:t>, Nora; Christian, Daniel; </a:t>
            </a:r>
            <a:r>
              <a:rPr lang="en-US" dirty="0" err="1"/>
              <a:t>Wacey</a:t>
            </a:r>
            <a:r>
              <a:rPr lang="en-US" dirty="0"/>
              <a:t>, David; Hazen, Robert M. (16 November 2013). "</a:t>
            </a:r>
            <a:r>
              <a:rPr lang="en-US" dirty="0" err="1"/>
              <a:t>Microbially</a:t>
            </a:r>
            <a:r>
              <a:rPr lang="en-US" dirty="0"/>
              <a:t> Induced Sedimentary Structures Recording an Ancient Ecosystem in the ca. 3.48 Billion-Year-Old Dresser Formation, Pilbara, Western Australia". Astrobiology. New Rochelle, NY: Mary Ann Liebert, Inc. 13 (12): 1103–1124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700808"/>
            <a:ext cx="2781466" cy="33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-900608" y="404664"/>
            <a:ext cx="5400600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3.4/3.5 billion years ago: </a:t>
            </a:r>
            <a:r>
              <a:rPr lang="en-US" b="1" dirty="0" err="1">
                <a:solidFill>
                  <a:schemeClr val="bg1"/>
                </a:solidFill>
              </a:rPr>
              <a:t>Prokariotes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72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86" y="548681"/>
            <a:ext cx="918051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08519" y="116632"/>
            <a:ext cx="92525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Where?</a:t>
            </a:r>
          </a:p>
        </p:txBody>
      </p:sp>
      <p:sp>
        <p:nvSpPr>
          <p:cNvPr id="2" name="4-Point Star 1"/>
          <p:cNvSpPr/>
          <p:nvPr/>
        </p:nvSpPr>
        <p:spPr>
          <a:xfrm>
            <a:off x="5796136" y="1494076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40152" y="1484784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Glazier 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-7172" y="5157192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1. </a:t>
            </a:r>
            <a:r>
              <a:rPr lang="en-US" sz="1000" dirty="0" err="1"/>
              <a:t>Schopf</a:t>
            </a:r>
            <a:r>
              <a:rPr lang="en-US" sz="1000" dirty="0"/>
              <a:t>, J. William (29 June 2006). "Fossil evidence of Archaean life". Philosophical Transactions of the Royal Society B. London: Royal Society. 361 (1470): 869–885</a:t>
            </a:r>
          </a:p>
          <a:p>
            <a:r>
              <a:rPr lang="en-US" sz="1000" dirty="0"/>
              <a:t>2. </a:t>
            </a:r>
            <a:r>
              <a:rPr lang="en-US" sz="1000" dirty="0" err="1"/>
              <a:t>Noffke</a:t>
            </a:r>
            <a:r>
              <a:rPr lang="en-US" sz="1000" dirty="0"/>
              <a:t>, Nora; Christian, Daniel; </a:t>
            </a:r>
            <a:r>
              <a:rPr lang="en-US" sz="1000" dirty="0" err="1"/>
              <a:t>Wacey</a:t>
            </a:r>
            <a:r>
              <a:rPr lang="en-US" sz="1000" dirty="0"/>
              <a:t>, David; Hazen, Robert M. (16 November 2013). "</a:t>
            </a:r>
            <a:r>
              <a:rPr lang="en-US" sz="1000" dirty="0" err="1"/>
              <a:t>Microbially</a:t>
            </a:r>
            <a:r>
              <a:rPr lang="en-US" sz="1000" dirty="0"/>
              <a:t> Induced Sedimentary Structures Recording an Ancient Ecosystem in the ca. 3.48 Billion-Year-Old Dresser Formation, Pilbara, Western Australia". Astrobiology. New Rochelle, NY: Mary Ann Liebert, Inc. 13 (12): 1103–1124</a:t>
            </a:r>
          </a:p>
          <a:p>
            <a:r>
              <a:rPr lang="en-US" sz="1000" dirty="0"/>
              <a:t>3. Dodd, Matthew S.; </a:t>
            </a:r>
            <a:r>
              <a:rPr lang="en-US" sz="1000" dirty="0" err="1"/>
              <a:t>Papineau</a:t>
            </a:r>
            <a:r>
              <a:rPr lang="en-US" sz="1000" dirty="0"/>
              <a:t>, Dominic; </a:t>
            </a:r>
            <a:r>
              <a:rPr lang="en-US" sz="1000" dirty="0" err="1"/>
              <a:t>Grenne</a:t>
            </a:r>
            <a:r>
              <a:rPr lang="en-US" sz="1000" dirty="0"/>
              <a:t>, Tor; Slack, John F.; </a:t>
            </a:r>
            <a:r>
              <a:rPr lang="en-US" sz="1000" dirty="0" err="1"/>
              <a:t>Rittner</a:t>
            </a:r>
            <a:r>
              <a:rPr lang="en-US" sz="1000" dirty="0"/>
              <a:t>, Martin; </a:t>
            </a:r>
            <a:r>
              <a:rPr lang="en-US" sz="1000" dirty="0" err="1"/>
              <a:t>Pirajno</a:t>
            </a:r>
            <a:r>
              <a:rPr lang="en-US" sz="1000" dirty="0"/>
              <a:t>, Franco; O'Neil, Jonathan; Little, Crispin T. S. (1 March 2017). "Evidence for early life in Earth’s oldest hydrothermal vent precipitates". Nature. 543: 60–64</a:t>
            </a:r>
          </a:p>
        </p:txBody>
      </p:sp>
      <p:sp>
        <p:nvSpPr>
          <p:cNvPr id="7" name="4-Point Star 6"/>
          <p:cNvSpPr/>
          <p:nvPr/>
        </p:nvSpPr>
        <p:spPr>
          <a:xfrm>
            <a:off x="467544" y="4230380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4221088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Pilbara, Western Australia (2)</a:t>
            </a:r>
          </a:p>
        </p:txBody>
      </p:sp>
      <p:sp>
        <p:nvSpPr>
          <p:cNvPr id="9" name="Rectangle 8"/>
          <p:cNvSpPr/>
          <p:nvPr/>
        </p:nvSpPr>
        <p:spPr>
          <a:xfrm>
            <a:off x="-5256584" y="10514255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Schopf</a:t>
            </a:r>
            <a:r>
              <a:rPr lang="en-US" sz="1000" dirty="0"/>
              <a:t>, J. William (29 June 2006). "Fossil evidence of Archaean life". Philosophical Transactions of the Royal Society B. London: Royal Society. 361 (1470): 869–885</a:t>
            </a:r>
          </a:p>
        </p:txBody>
      </p:sp>
      <p:sp>
        <p:nvSpPr>
          <p:cNvPr id="11" name="4-Point Star 10"/>
          <p:cNvSpPr/>
          <p:nvPr/>
        </p:nvSpPr>
        <p:spPr>
          <a:xfrm>
            <a:off x="7452320" y="846004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96336" y="836712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Inukjuak</a:t>
            </a:r>
            <a:r>
              <a:rPr lang="en-US" sz="1200" dirty="0"/>
              <a:t>, Quebec (3)</a:t>
            </a:r>
          </a:p>
        </p:txBody>
      </p:sp>
    </p:spTree>
    <p:extLst>
      <p:ext uri="{BB962C8B-B14F-4D97-AF65-F5344CB8AC3E}">
        <p14:creationId xmlns:p14="http://schemas.microsoft.com/office/powerpoint/2010/main" val="428096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42"/>
            <a:ext cx="9144000" cy="733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900608" y="404664"/>
            <a:ext cx="6120680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2.7 billion years ago: Cyanobacteria-prokaryotes</a:t>
            </a:r>
            <a:endParaRPr lang="en-US" sz="12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908720"/>
            <a:ext cx="6120680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These ubiquitous bacteria were the first oxygen producers. They absorb visible light using a mix of pigments: </a:t>
            </a:r>
            <a:r>
              <a:rPr lang="en-US" dirty="0" err="1"/>
              <a:t>phyco­bilins</a:t>
            </a:r>
            <a:r>
              <a:rPr lang="en-US" dirty="0"/>
              <a:t>, carotenoids and several forms of chlorophyll.</a:t>
            </a:r>
          </a:p>
        </p:txBody>
      </p:sp>
    </p:spTree>
    <p:extLst>
      <p:ext uri="{BB962C8B-B14F-4D97-AF65-F5344CB8AC3E}">
        <p14:creationId xmlns:p14="http://schemas.microsoft.com/office/powerpoint/2010/main" val="3492074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8358A-918A-40E5-AAF5-7487CBB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3215659" cy="18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A8F55-AD76-4922-9288-2ADBEE6B67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214800" cy="18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EBB686-2775-4471-BB62-59D21117DABA}"/>
              </a:ext>
            </a:extLst>
          </p:cNvPr>
          <p:cNvSpPr txBox="1"/>
          <p:nvPr/>
        </p:nvSpPr>
        <p:spPr>
          <a:xfrm>
            <a:off x="3519740" y="548680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Prokaryote/bacteria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3798F-4FBD-4C27-918D-2722C7912C29}"/>
              </a:ext>
            </a:extLst>
          </p:cNvPr>
          <p:cNvSpPr txBox="1"/>
          <p:nvPr/>
        </p:nvSpPr>
        <p:spPr>
          <a:xfrm>
            <a:off x="2339752" y="1268760"/>
            <a:ext cx="88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9BEA8-0862-47A5-AE78-44362F9B02D5}"/>
              </a:ext>
            </a:extLst>
          </p:cNvPr>
          <p:cNvSpPr txBox="1"/>
          <p:nvPr/>
        </p:nvSpPr>
        <p:spPr>
          <a:xfrm>
            <a:off x="1043608" y="2348880"/>
            <a:ext cx="32148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Mitochondria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88E00-DDAA-4A7F-B6BE-3914B5F79DBF}"/>
              </a:ext>
            </a:extLst>
          </p:cNvPr>
          <p:cNvSpPr txBox="1"/>
          <p:nvPr/>
        </p:nvSpPr>
        <p:spPr>
          <a:xfrm>
            <a:off x="4788024" y="2348880"/>
            <a:ext cx="32148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Chloroplast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586439-A88B-42B9-91EC-6049103828F8}"/>
              </a:ext>
            </a:extLst>
          </p:cNvPr>
          <p:cNvSpPr/>
          <p:nvPr/>
        </p:nvSpPr>
        <p:spPr>
          <a:xfrm>
            <a:off x="2771800" y="908720"/>
            <a:ext cx="1800000" cy="1440000"/>
          </a:xfrm>
          <a:custGeom>
            <a:avLst/>
            <a:gdLst>
              <a:gd name="connsiteX0" fmla="*/ 1784626 w 1784626"/>
              <a:gd name="connsiteY0" fmla="*/ 0 h 1400313"/>
              <a:gd name="connsiteX1" fmla="*/ 552174 w 1784626"/>
              <a:gd name="connsiteY1" fmla="*/ 459409 h 1400313"/>
              <a:gd name="connsiteX2" fmla="*/ 0 w 1784626"/>
              <a:gd name="connsiteY2" fmla="*/ 1400313 h 140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4626" h="1400313">
                <a:moveTo>
                  <a:pt x="1784626" y="0"/>
                </a:moveTo>
                <a:cubicBezTo>
                  <a:pt x="1317119" y="113012"/>
                  <a:pt x="849612" y="226024"/>
                  <a:pt x="552174" y="459409"/>
                </a:cubicBezTo>
                <a:cubicBezTo>
                  <a:pt x="254736" y="692794"/>
                  <a:pt x="127368" y="1046553"/>
                  <a:pt x="0" y="140031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EA0509-E164-4A88-9809-A9D6F5BDD728}"/>
              </a:ext>
            </a:extLst>
          </p:cNvPr>
          <p:cNvSpPr/>
          <p:nvPr/>
        </p:nvSpPr>
        <p:spPr>
          <a:xfrm flipH="1">
            <a:off x="4571999" y="908720"/>
            <a:ext cx="1800000" cy="1440000"/>
          </a:xfrm>
          <a:custGeom>
            <a:avLst/>
            <a:gdLst>
              <a:gd name="connsiteX0" fmla="*/ 1784626 w 1784626"/>
              <a:gd name="connsiteY0" fmla="*/ 0 h 1400313"/>
              <a:gd name="connsiteX1" fmla="*/ 552174 w 1784626"/>
              <a:gd name="connsiteY1" fmla="*/ 459409 h 1400313"/>
              <a:gd name="connsiteX2" fmla="*/ 0 w 1784626"/>
              <a:gd name="connsiteY2" fmla="*/ 1400313 h 140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4626" h="1400313">
                <a:moveTo>
                  <a:pt x="1784626" y="0"/>
                </a:moveTo>
                <a:cubicBezTo>
                  <a:pt x="1317119" y="113012"/>
                  <a:pt x="849612" y="226024"/>
                  <a:pt x="552174" y="459409"/>
                </a:cubicBezTo>
                <a:cubicBezTo>
                  <a:pt x="254736" y="692794"/>
                  <a:pt x="127368" y="1046553"/>
                  <a:pt x="0" y="140031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9DB80-9A42-4A7B-9105-12B97B5A5CB0}"/>
              </a:ext>
            </a:extLst>
          </p:cNvPr>
          <p:cNvSpPr txBox="1"/>
          <p:nvPr/>
        </p:nvSpPr>
        <p:spPr>
          <a:xfrm>
            <a:off x="5940152" y="134076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DBD7D-6DE3-4214-880A-B71C97298051}"/>
              </a:ext>
            </a:extLst>
          </p:cNvPr>
          <p:cNvSpPr txBox="1"/>
          <p:nvPr/>
        </p:nvSpPr>
        <p:spPr>
          <a:xfrm>
            <a:off x="2490967" y="980728"/>
            <a:ext cx="11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via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80D2-E355-4B9B-AFAF-3FAFFCC3A24C}"/>
              </a:ext>
            </a:extLst>
          </p:cNvPr>
          <p:cNvSpPr txBox="1"/>
          <p:nvPr/>
        </p:nvSpPr>
        <p:spPr>
          <a:xfrm>
            <a:off x="5724128" y="1052736"/>
            <a:ext cx="11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via</a:t>
            </a:r>
          </a:p>
        </p:txBody>
      </p:sp>
    </p:spTree>
    <p:extLst>
      <p:ext uri="{BB962C8B-B14F-4D97-AF65-F5344CB8AC3E}">
        <p14:creationId xmlns:p14="http://schemas.microsoft.com/office/powerpoint/2010/main" val="177402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1842</Words>
  <Application>Microsoft Office PowerPoint</Application>
  <PresentationFormat>On-screen Show (4:3)</PresentationFormat>
  <Paragraphs>248</Paragraphs>
  <Slides>37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Wingdings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</cp:lastModifiedBy>
  <cp:revision>19</cp:revision>
  <dcterms:created xsi:type="dcterms:W3CDTF">2018-01-17T17:50:21Z</dcterms:created>
  <dcterms:modified xsi:type="dcterms:W3CDTF">2021-08-29T21:04:40Z</dcterms:modified>
</cp:coreProperties>
</file>